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4_A9D6C1CF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9" r:id="rId1"/>
  </p:sldMasterIdLst>
  <p:notesMasterIdLst>
    <p:notesMasterId r:id="rId42"/>
  </p:notesMasterIdLst>
  <p:sldIdLst>
    <p:sldId id="256" r:id="rId2"/>
    <p:sldId id="257" r:id="rId3"/>
    <p:sldId id="291" r:id="rId4"/>
    <p:sldId id="258" r:id="rId5"/>
    <p:sldId id="259" r:id="rId6"/>
    <p:sldId id="260" r:id="rId7"/>
    <p:sldId id="292" r:id="rId8"/>
    <p:sldId id="261" r:id="rId9"/>
    <p:sldId id="293" r:id="rId10"/>
    <p:sldId id="262" r:id="rId11"/>
    <p:sldId id="294" r:id="rId12"/>
    <p:sldId id="263" r:id="rId13"/>
    <p:sldId id="264" r:id="rId14"/>
    <p:sldId id="265" r:id="rId15"/>
    <p:sldId id="295" r:id="rId16"/>
    <p:sldId id="266" r:id="rId17"/>
    <p:sldId id="267" r:id="rId18"/>
    <p:sldId id="268" r:id="rId19"/>
    <p:sldId id="269" r:id="rId20"/>
    <p:sldId id="270" r:id="rId21"/>
    <p:sldId id="271" r:id="rId22"/>
    <p:sldId id="273" r:id="rId23"/>
    <p:sldId id="272" r:id="rId24"/>
    <p:sldId id="275" r:id="rId25"/>
    <p:sldId id="276" r:id="rId26"/>
    <p:sldId id="274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A214E7-E6A6-59CD-F5D2-6800A702F629}" name="Umeh, Chimagbanwe" initials="UC" userId="S::lvqm8161@teams.bht-berlin.de::a2c7506f-dff2-4214-b60b-01c385ecfe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C4B9"/>
    <a:srgbClr val="729EBE"/>
    <a:srgbClr val="C49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modernComment_104_A9D6C1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93BA6B-C3B9-4D83-890A-D5798D518617}" authorId="{7BA214E7-E6A6-59CD-F5D2-6800A702F629}" created="2025-11-17T10:25:44.854">
    <pc:sldMkLst xmlns:pc="http://schemas.microsoft.com/office/powerpoint/2013/main/command">
      <pc:docMk/>
      <pc:sldMk cId="2849423823" sldId="260"/>
    </pc:sldMkLst>
    <p188:txBody>
      <a:bodyPr/>
      <a:lstStyle/>
      <a:p>
        <a:r>
          <a:rPr lang="en-GB"/>
          <a:t>Adjust query screenshot to white mode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EF3695-2255-48CF-AED8-4DE04B99FCCD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AC88412-CD4B-4DF8-812F-9B03BBF3D26C}">
      <dgm:prSet phldrT="[Text]" phldr="0" custT="1"/>
      <dgm:spPr/>
      <dgm:t>
        <a:bodyPr/>
        <a:lstStyle/>
        <a:p>
          <a:pPr algn="l">
            <a:lnSpc>
              <a:spcPct val="90000"/>
            </a:lnSpc>
            <a:defRPr b="1"/>
          </a:pPr>
          <a:r>
            <a:rPr lang="en-GB" sz="1600" b="1">
              <a:solidFill>
                <a:srgbClr val="FFFFFF"/>
              </a:solidFill>
              <a:ea typeface="+mn-ea"/>
              <a:cs typeface="+mn-cs"/>
            </a:rPr>
            <a:t>Define Market Volume</a:t>
          </a:r>
        </a:p>
      </dgm:t>
    </dgm:pt>
    <dgm:pt modelId="{4201EBE4-6185-4B12-B37A-E554D6BF40D5}" type="parTrans" cxnId="{1E2C8406-2C9E-4E7C-8546-E29C62734699}">
      <dgm:prSet/>
      <dgm:spPr/>
      <dgm:t>
        <a:bodyPr/>
        <a:lstStyle/>
        <a:p>
          <a:endParaRPr lang="en-GB"/>
        </a:p>
      </dgm:t>
    </dgm:pt>
    <dgm:pt modelId="{8C91F2C4-7FC9-4E26-8409-4773A4AA9FF2}" type="sibTrans" cxnId="{1E2C8406-2C9E-4E7C-8546-E29C62734699}">
      <dgm:prSet/>
      <dgm:spPr/>
      <dgm:t>
        <a:bodyPr/>
        <a:lstStyle/>
        <a:p>
          <a:endParaRPr lang="en-GB"/>
        </a:p>
      </dgm:t>
    </dgm:pt>
    <dgm:pt modelId="{14539723-8F1B-4840-9F04-6299FC5BA47F}">
      <dgm:prSet phldrT="[Text]" phldr="0" custT="1"/>
      <dgm:spPr/>
      <dgm:t>
        <a:bodyPr/>
        <a:lstStyle/>
        <a:p>
          <a:pPr algn="l">
            <a:lnSpc>
              <a:spcPct val="90000"/>
            </a:lnSpc>
          </a:pPr>
          <a:r>
            <a:rPr lang="en-GB" sz="1200">
              <a:solidFill>
                <a:srgbClr val="FFFFFF"/>
              </a:solidFill>
              <a:ea typeface="+mn-ea"/>
              <a:cs typeface="+mn-cs"/>
            </a:rPr>
            <a:t>Establish the overall </a:t>
          </a:r>
          <a:r>
            <a:rPr lang="en-GB" sz="1200" b="1">
              <a:solidFill>
                <a:srgbClr val="FFFFFF"/>
              </a:solidFill>
              <a:ea typeface="+mn-ea"/>
              <a:cs typeface="+mn-cs"/>
            </a:rPr>
            <a:t>volume</a:t>
          </a:r>
          <a:r>
            <a:rPr lang="en-GB" sz="1200">
              <a:solidFill>
                <a:srgbClr val="FFFFFF"/>
              </a:solidFill>
              <a:ea typeface="+mn-ea"/>
              <a:cs typeface="+mn-cs"/>
            </a:rPr>
            <a:t> and </a:t>
          </a:r>
          <a:r>
            <a:rPr lang="en-GB" sz="1200" b="1">
              <a:solidFill>
                <a:srgbClr val="FFFFFF"/>
              </a:solidFill>
              <a:ea typeface="+mn-ea"/>
              <a:cs typeface="+mn-cs"/>
            </a:rPr>
            <a:t>trend</a:t>
          </a:r>
          <a:r>
            <a:rPr lang="en-GB" sz="1200">
              <a:solidFill>
                <a:srgbClr val="FFFFFF"/>
              </a:solidFill>
              <a:ea typeface="+mn-ea"/>
              <a:cs typeface="+mn-cs"/>
            </a:rPr>
            <a:t> of high-intent digital searches across the entire three-month period</a:t>
          </a:r>
        </a:p>
      </dgm:t>
    </dgm:pt>
    <dgm:pt modelId="{C5D62A07-5D77-408E-BDD3-59291C6E4EAC}" type="parTrans" cxnId="{8C4A1965-C75D-431C-A242-DAED19C4A626}">
      <dgm:prSet/>
      <dgm:spPr/>
      <dgm:t>
        <a:bodyPr/>
        <a:lstStyle/>
        <a:p>
          <a:endParaRPr lang="en-GB"/>
        </a:p>
      </dgm:t>
    </dgm:pt>
    <dgm:pt modelId="{383EDA20-B8FE-4E14-AF15-41D193254CD6}" type="sibTrans" cxnId="{8C4A1965-C75D-431C-A242-DAED19C4A626}">
      <dgm:prSet/>
      <dgm:spPr/>
      <dgm:t>
        <a:bodyPr/>
        <a:lstStyle/>
        <a:p>
          <a:endParaRPr lang="en-GB"/>
        </a:p>
      </dgm:t>
    </dgm:pt>
    <dgm:pt modelId="{3AC259E9-3519-426D-972D-03FED4A12B65}">
      <dgm:prSet phldrT="[Text]" phldr="0" custT="1"/>
      <dgm:spPr/>
      <dgm:t>
        <a:bodyPr/>
        <a:lstStyle/>
        <a:p>
          <a:pPr algn="l" rtl="0">
            <a:lnSpc>
              <a:spcPct val="90000"/>
            </a:lnSpc>
            <a:defRPr b="1"/>
          </a:pPr>
          <a:r>
            <a:rPr lang="en-GB" sz="1600" b="1">
              <a:solidFill>
                <a:srgbClr val="FFFFFF"/>
              </a:solidFill>
              <a:ea typeface="+mn-ea"/>
              <a:cs typeface="+mn-cs"/>
            </a:rPr>
            <a:t>Segment User Intent</a:t>
          </a:r>
        </a:p>
      </dgm:t>
    </dgm:pt>
    <dgm:pt modelId="{B8700423-B5C0-4A65-A7E2-598943756FAB}" type="parTrans" cxnId="{56E5466B-AB29-4E50-A348-1768C02258C5}">
      <dgm:prSet/>
      <dgm:spPr/>
      <dgm:t>
        <a:bodyPr/>
        <a:lstStyle/>
        <a:p>
          <a:endParaRPr lang="en-GB"/>
        </a:p>
      </dgm:t>
    </dgm:pt>
    <dgm:pt modelId="{383CD918-A034-4E17-AF86-D0287B2EC043}" type="sibTrans" cxnId="{56E5466B-AB29-4E50-A348-1768C02258C5}">
      <dgm:prSet/>
      <dgm:spPr/>
      <dgm:t>
        <a:bodyPr/>
        <a:lstStyle/>
        <a:p>
          <a:endParaRPr lang="en-GB"/>
        </a:p>
      </dgm:t>
    </dgm:pt>
    <dgm:pt modelId="{323D9DE7-475E-4228-8FD8-6F94EEE5DA28}">
      <dgm:prSet phldrT="[Text]" phldr="0" custT="1"/>
      <dgm:spPr/>
      <dgm:t>
        <a:bodyPr/>
        <a:lstStyle/>
        <a:p>
          <a:pPr algn="l" rtl="0">
            <a:lnSpc>
              <a:spcPct val="90000"/>
            </a:lnSpc>
          </a:pPr>
          <a:r>
            <a:rPr lang="en-GB" sz="1200">
              <a:solidFill>
                <a:srgbClr val="FFFFFF"/>
              </a:solidFill>
              <a:latin typeface="Century Gothic" panose="020B0502020202020204"/>
              <a:ea typeface="+mn-ea"/>
              <a:cs typeface="+mn-cs"/>
            </a:rPr>
            <a:t>Analyse</a:t>
          </a:r>
          <a:r>
            <a:rPr lang="en-GB" sz="1200">
              <a:solidFill>
                <a:srgbClr val="FFFFFF"/>
              </a:solidFill>
              <a:ea typeface="+mn-ea"/>
              <a:cs typeface="+mn-cs"/>
            </a:rPr>
            <a:t> high-intent (CTR) patterns by breaking down activity across </a:t>
          </a:r>
          <a:r>
            <a:rPr lang="en-GB" sz="1200" b="1">
              <a:solidFill>
                <a:srgbClr val="FFFFFF"/>
              </a:solidFill>
              <a:ea typeface="+mn-ea"/>
              <a:cs typeface="+mn-cs"/>
            </a:rPr>
            <a:t>Category, Hour, and Day</a:t>
          </a:r>
          <a:endParaRPr lang="en-GB" sz="1200">
            <a:solidFill>
              <a:srgbClr val="FFFFFF"/>
            </a:solidFill>
            <a:ea typeface="+mn-ea"/>
            <a:cs typeface="+mn-cs"/>
          </a:endParaRPr>
        </a:p>
      </dgm:t>
    </dgm:pt>
    <dgm:pt modelId="{2745185D-E5B8-4987-9359-C17CAA232250}" type="parTrans" cxnId="{79CBB2C8-3A68-4E98-9106-6A34B50AE504}">
      <dgm:prSet/>
      <dgm:spPr/>
      <dgm:t>
        <a:bodyPr/>
        <a:lstStyle/>
        <a:p>
          <a:endParaRPr lang="en-GB"/>
        </a:p>
      </dgm:t>
    </dgm:pt>
    <dgm:pt modelId="{8D635ADD-3131-4C42-B8F0-FBD266EA22B7}" type="sibTrans" cxnId="{79CBB2C8-3A68-4E98-9106-6A34B50AE504}">
      <dgm:prSet/>
      <dgm:spPr/>
      <dgm:t>
        <a:bodyPr/>
        <a:lstStyle/>
        <a:p>
          <a:endParaRPr lang="en-GB"/>
        </a:p>
      </dgm:t>
    </dgm:pt>
    <dgm:pt modelId="{6BF22591-F763-43BF-A31E-0AB451E215E8}">
      <dgm:prSet phldrT="[Text]" phldr="0" custT="1"/>
      <dgm:spPr/>
      <dgm:t>
        <a:bodyPr/>
        <a:lstStyle/>
        <a:p>
          <a:pPr algn="l" rtl="0">
            <a:lnSpc>
              <a:spcPct val="90000"/>
            </a:lnSpc>
            <a:defRPr b="1"/>
          </a:pPr>
          <a:r>
            <a:rPr lang="en-GB" sz="1600" b="1">
              <a:solidFill>
                <a:srgbClr val="FFFFFF"/>
              </a:solidFill>
              <a:ea typeface="+mn-ea"/>
              <a:cs typeface="+mn-cs"/>
            </a:rPr>
            <a:t>Rank Top Domains</a:t>
          </a:r>
        </a:p>
      </dgm:t>
    </dgm:pt>
    <dgm:pt modelId="{47E2AB49-B2B7-45A9-94DA-E4EE1C74DEF1}" type="parTrans" cxnId="{6B40D6FE-E32E-45ED-9C3C-7718C67E035E}">
      <dgm:prSet/>
      <dgm:spPr/>
      <dgm:t>
        <a:bodyPr/>
        <a:lstStyle/>
        <a:p>
          <a:endParaRPr lang="en-GB"/>
        </a:p>
      </dgm:t>
    </dgm:pt>
    <dgm:pt modelId="{D0C3B1B6-537A-40CA-B90A-0075E8F3E7B3}" type="sibTrans" cxnId="{6B40D6FE-E32E-45ED-9C3C-7718C67E035E}">
      <dgm:prSet/>
      <dgm:spPr/>
      <dgm:t>
        <a:bodyPr/>
        <a:lstStyle/>
        <a:p>
          <a:endParaRPr lang="en-GB"/>
        </a:p>
      </dgm:t>
    </dgm:pt>
    <dgm:pt modelId="{2F41107C-BA7A-47D0-8AAD-BCDB1C330A32}">
      <dgm:prSet phldrT="[Text]" phldr="0" custT="1"/>
      <dgm:spPr/>
      <dgm:t>
        <a:bodyPr/>
        <a:lstStyle/>
        <a:p>
          <a:pPr algn="l" rtl="0">
            <a:lnSpc>
              <a:spcPct val="90000"/>
            </a:lnSpc>
          </a:pPr>
          <a:r>
            <a:rPr lang="en-GB" sz="1200">
              <a:solidFill>
                <a:srgbClr val="FFFFFF"/>
              </a:solidFill>
              <a:ea typeface="+mn-ea"/>
              <a:cs typeface="+mn-cs"/>
            </a:rPr>
            <a:t>Determine the </a:t>
          </a:r>
          <a:r>
            <a:rPr lang="en-GB" sz="1200" b="1">
              <a:solidFill>
                <a:srgbClr val="FFFFFF"/>
              </a:solidFill>
              <a:ea typeface="+mn-ea"/>
              <a:cs typeface="+mn-cs"/>
            </a:rPr>
            <a:t>Top 5 most clicked domains</a:t>
          </a:r>
          <a:r>
            <a:rPr lang="en-GB" sz="1200">
              <a:solidFill>
                <a:srgbClr val="FFFFFF"/>
              </a:solidFill>
              <a:ea typeface="+mn-ea"/>
              <a:cs typeface="+mn-cs"/>
            </a:rPr>
            <a:t> within each digital product category to establish the competitive landscape</a:t>
          </a:r>
        </a:p>
      </dgm:t>
    </dgm:pt>
    <dgm:pt modelId="{842B0317-E03D-46F5-9460-7AE21FD954FA}" type="parTrans" cxnId="{D9E7486E-9E6D-41E3-B586-99FF4250D6AD}">
      <dgm:prSet/>
      <dgm:spPr/>
      <dgm:t>
        <a:bodyPr/>
        <a:lstStyle/>
        <a:p>
          <a:endParaRPr lang="en-GB"/>
        </a:p>
      </dgm:t>
    </dgm:pt>
    <dgm:pt modelId="{22B1D725-FAAA-4B80-93F0-4756E636BDC9}" type="sibTrans" cxnId="{D9E7486E-9E6D-41E3-B586-99FF4250D6AD}">
      <dgm:prSet/>
      <dgm:spPr/>
      <dgm:t>
        <a:bodyPr/>
        <a:lstStyle/>
        <a:p>
          <a:endParaRPr lang="en-GB"/>
        </a:p>
      </dgm:t>
    </dgm:pt>
    <dgm:pt modelId="{43169E96-0377-4213-BFC6-8E61073DC64B}">
      <dgm:prSet phldr="0" custT="1"/>
      <dgm:spPr/>
      <dgm:t>
        <a:bodyPr/>
        <a:lstStyle/>
        <a:p>
          <a:pPr algn="l" rtl="0">
            <a:lnSpc>
              <a:spcPct val="90000"/>
            </a:lnSpc>
            <a:defRPr b="1"/>
          </a:pPr>
          <a:r>
            <a:rPr lang="en-GB" sz="1600" b="1">
              <a:solidFill>
                <a:srgbClr val="FFFFFF"/>
              </a:solidFill>
              <a:ea typeface="+mn-ea"/>
              <a:cs typeface="+mn-cs"/>
            </a:rPr>
            <a:t>Validate Market Stimulus</a:t>
          </a:r>
          <a:endParaRPr lang="en-GB" sz="1600" b="1">
            <a:solidFill>
              <a:srgbClr val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F1F483D2-759B-458C-BA40-15F37270E8B3}" type="parTrans" cxnId="{CED2C7D3-67E2-4E7F-A875-8778BB3A73B1}">
      <dgm:prSet/>
      <dgm:spPr/>
    </dgm:pt>
    <dgm:pt modelId="{DAC72DB0-8634-4D5E-A410-5EAF448E2715}" type="sibTrans" cxnId="{CED2C7D3-67E2-4E7F-A875-8778BB3A73B1}">
      <dgm:prSet/>
      <dgm:spPr/>
    </dgm:pt>
    <dgm:pt modelId="{FA8269A6-3066-4F36-9D10-CD38287F1DB2}">
      <dgm:prSet phldr="0" custT="1"/>
      <dgm:spPr/>
      <dgm:t>
        <a:bodyPr/>
        <a:lstStyle/>
        <a:p>
          <a:pPr algn="l" rtl="0">
            <a:lnSpc>
              <a:spcPct val="90000"/>
            </a:lnSpc>
          </a:pPr>
          <a:r>
            <a:rPr lang="en-GB" sz="1200">
              <a:solidFill>
                <a:srgbClr val="FFFFFF"/>
              </a:solidFill>
              <a:ea typeface="+mn-ea"/>
              <a:cs typeface="+mn-cs"/>
            </a:rPr>
            <a:t>Correlate search spikes with 10 external </a:t>
          </a:r>
          <a:r>
            <a:rPr lang="en-GB" sz="1200" b="1">
              <a:solidFill>
                <a:srgbClr val="FFFFFF"/>
              </a:solidFill>
              <a:ea typeface="+mn-ea"/>
              <a:cs typeface="+mn-cs"/>
            </a:rPr>
            <a:t>market event dates</a:t>
          </a:r>
          <a:r>
            <a:rPr lang="en-GB" sz="1200">
              <a:solidFill>
                <a:srgbClr val="FFFFFF"/>
              </a:solidFill>
              <a:ea typeface="+mn-ea"/>
              <a:cs typeface="+mn-cs"/>
            </a:rPr>
            <a:t> to confirm the external impact on user behavior</a:t>
          </a:r>
          <a:endParaRPr lang="en-GB" sz="1200">
            <a:solidFill>
              <a:srgbClr val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AB6AFCD7-910E-4E17-BDF3-A23F3F420AB7}" type="parTrans" cxnId="{F6D1606F-F968-4F80-99BF-0C34250C8B88}">
      <dgm:prSet/>
      <dgm:spPr/>
    </dgm:pt>
    <dgm:pt modelId="{572ACEAB-5B2C-4AA0-BDCC-246AAC243A24}" type="sibTrans" cxnId="{F6D1606F-F968-4F80-99BF-0C34250C8B88}">
      <dgm:prSet/>
      <dgm:spPr/>
    </dgm:pt>
    <dgm:pt modelId="{7F4A56BA-10EE-4F9A-8E4C-1EA7F2F9D8B8}">
      <dgm:prSet phldr="0" custT="1"/>
      <dgm:spPr/>
      <dgm:t>
        <a:bodyPr/>
        <a:lstStyle/>
        <a:p>
          <a:pPr algn="l" rtl="0">
            <a:lnSpc>
              <a:spcPct val="90000"/>
            </a:lnSpc>
            <a:defRPr b="1"/>
          </a:pPr>
          <a:r>
            <a:rPr lang="en-GB" sz="1600" b="1">
              <a:solidFill>
                <a:srgbClr val="FFFFFF"/>
              </a:solidFill>
              <a:ea typeface="+mn-ea"/>
              <a:cs typeface="+mn-cs"/>
            </a:rPr>
            <a:t>Correlate Financial Confidence</a:t>
          </a:r>
          <a:endParaRPr lang="en-GB" sz="1600" b="1">
            <a:solidFill>
              <a:srgbClr val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60877167-A619-40A4-961B-D38E3039E55F}" type="parTrans" cxnId="{AD17415D-BB11-4551-84DC-A30F3BB61D0E}">
      <dgm:prSet/>
      <dgm:spPr/>
    </dgm:pt>
    <dgm:pt modelId="{B7015E19-0591-4740-B886-B1FAFF9FF60C}" type="sibTrans" cxnId="{AD17415D-BB11-4551-84DC-A30F3BB61D0E}">
      <dgm:prSet/>
      <dgm:spPr/>
    </dgm:pt>
    <dgm:pt modelId="{5C3D96C4-0419-4A93-9FDD-760E494F236E}">
      <dgm:prSet phldr="0" custT="1"/>
      <dgm:spPr/>
      <dgm:t>
        <a:bodyPr/>
        <a:lstStyle/>
        <a:p>
          <a:pPr algn="l" rtl="0">
            <a:lnSpc>
              <a:spcPct val="90000"/>
            </a:lnSpc>
          </a:pPr>
          <a:r>
            <a:rPr lang="en-GB" sz="1200">
              <a:solidFill>
                <a:srgbClr val="FFFFFF"/>
              </a:solidFill>
              <a:ea typeface="+mn-ea"/>
              <a:cs typeface="+mn-cs"/>
            </a:rPr>
            <a:t>Compare the smoothed AOL search trend (Internal Signal) with </a:t>
          </a:r>
          <a:r>
            <a:rPr lang="en-GB" sz="1200" b="1">
              <a:solidFill>
                <a:srgbClr val="FFFFFF"/>
              </a:solidFill>
              <a:ea typeface="+mn-ea"/>
              <a:cs typeface="+mn-cs"/>
            </a:rPr>
            <a:t>AAPL/EBAY stock prices</a:t>
          </a:r>
          <a:r>
            <a:rPr lang="en-GB" sz="1200">
              <a:solidFill>
                <a:srgbClr val="FFFFFF"/>
              </a:solidFill>
              <a:ea typeface="+mn-ea"/>
              <a:cs typeface="+mn-cs"/>
            </a:rPr>
            <a:t> to identify a potential </a:t>
          </a:r>
          <a:r>
            <a:rPr lang="en-GB" sz="1200" b="1">
              <a:solidFill>
                <a:srgbClr val="FFFFFF"/>
              </a:solidFill>
              <a:ea typeface="+mn-ea"/>
              <a:cs typeface="+mn-cs"/>
            </a:rPr>
            <a:t>leading indicator</a:t>
          </a:r>
          <a:endParaRPr lang="en-GB" sz="1200">
            <a:solidFill>
              <a:srgbClr val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B61777F4-160E-4066-9B45-E39B1F7FCE5D}" type="parTrans" cxnId="{E2CC3B8F-F1CC-47B7-AF83-B7E932375E4B}">
      <dgm:prSet/>
      <dgm:spPr/>
    </dgm:pt>
    <dgm:pt modelId="{691DBA5C-91F0-4907-98D2-E444A5E7E28A}" type="sibTrans" cxnId="{E2CC3B8F-F1CC-47B7-AF83-B7E932375E4B}">
      <dgm:prSet/>
      <dgm:spPr/>
    </dgm:pt>
    <dgm:pt modelId="{53B2A9A1-C534-4112-A663-FB1B3845CAF1}" type="pres">
      <dgm:prSet presAssocID="{7CEF3695-2255-48CF-AED8-4DE04B99FCCD}" presName="root" presStyleCnt="0">
        <dgm:presLayoutVars>
          <dgm:chMax/>
          <dgm:chPref/>
          <dgm:animLvl val="lvl"/>
        </dgm:presLayoutVars>
      </dgm:prSet>
      <dgm:spPr/>
    </dgm:pt>
    <dgm:pt modelId="{7ADEB2EB-57CC-4295-A3C4-F5F706982BA3}" type="pres">
      <dgm:prSet presAssocID="{7CEF3695-2255-48CF-AED8-4DE04B99FCCD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0866BB5-52B1-4ACD-8C12-2D4CAF65F54C}" type="pres">
      <dgm:prSet presAssocID="{7CEF3695-2255-48CF-AED8-4DE04B99FCCD}" presName="nodes" presStyleCnt="0">
        <dgm:presLayoutVars>
          <dgm:chMax/>
          <dgm:chPref/>
          <dgm:animLvl val="lvl"/>
        </dgm:presLayoutVars>
      </dgm:prSet>
      <dgm:spPr/>
    </dgm:pt>
    <dgm:pt modelId="{E2CCC126-243F-4096-9261-B43E906B9F84}" type="pres">
      <dgm:prSet presAssocID="{2AC88412-CD4B-4DF8-812F-9B03BBF3D26C}" presName="composite" presStyleCnt="0"/>
      <dgm:spPr/>
    </dgm:pt>
    <dgm:pt modelId="{084EDED2-5214-42D1-B762-D97070A4FDE3}" type="pres">
      <dgm:prSet presAssocID="{2AC88412-CD4B-4DF8-812F-9B03BBF3D26C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55E265E-0633-40B0-8C96-6CC75CCEC144}" type="pres">
      <dgm:prSet presAssocID="{2AC88412-CD4B-4DF8-812F-9B03BBF3D26C}" presName="DropPinPlaceHolder" presStyleCnt="0"/>
      <dgm:spPr/>
    </dgm:pt>
    <dgm:pt modelId="{DA2F563B-A250-425E-B258-A4D9D18EE265}" type="pres">
      <dgm:prSet presAssocID="{2AC88412-CD4B-4DF8-812F-9B03BBF3D26C}" presName="DropPin" presStyleLbl="alignNode1" presStyleIdx="0" presStyleCnt="5"/>
      <dgm:spPr/>
    </dgm:pt>
    <dgm:pt modelId="{7E880164-7C77-4D1D-A815-8E4584517974}" type="pres">
      <dgm:prSet presAssocID="{2AC88412-CD4B-4DF8-812F-9B03BBF3D26C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gm:spPr>
    </dgm:pt>
    <dgm:pt modelId="{3B35842F-1962-4AEA-86A4-3B810E91918B}" type="pres">
      <dgm:prSet presAssocID="{2AC88412-CD4B-4DF8-812F-9B03BBF3D26C}" presName="L2TextContainer" presStyleLbl="revTx" presStyleIdx="0" presStyleCnt="10">
        <dgm:presLayoutVars>
          <dgm:bulletEnabled val="1"/>
        </dgm:presLayoutVars>
      </dgm:prSet>
      <dgm:spPr/>
    </dgm:pt>
    <dgm:pt modelId="{9B231B31-2213-4BC3-B019-6CC77763A765}" type="pres">
      <dgm:prSet presAssocID="{2AC88412-CD4B-4DF8-812F-9B03BBF3D26C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1026D667-35FB-4B55-845C-975FD2CFD7FE}" type="pres">
      <dgm:prSet presAssocID="{2AC88412-CD4B-4DF8-812F-9B03BBF3D26C}" presName="ConnectLine" presStyleLbl="sibTrans1D1" presStyleIdx="0" presStyleCnt="5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7AD428-A863-4410-B175-9E3F83E866FB}" type="pres">
      <dgm:prSet presAssocID="{2AC88412-CD4B-4DF8-812F-9B03BBF3D26C}" presName="EmptyPlaceHolder" presStyleCnt="0"/>
      <dgm:spPr/>
    </dgm:pt>
    <dgm:pt modelId="{CE54356E-67BE-455C-95AB-AC013C4FD814}" type="pres">
      <dgm:prSet presAssocID="{8C91F2C4-7FC9-4E26-8409-4773A4AA9FF2}" presName="spaceBetweenRectangles" presStyleCnt="0"/>
      <dgm:spPr/>
    </dgm:pt>
    <dgm:pt modelId="{C1741A3D-D3D5-4890-989E-20114DF013B6}" type="pres">
      <dgm:prSet presAssocID="{3AC259E9-3519-426D-972D-03FED4A12B65}" presName="composite" presStyleCnt="0"/>
      <dgm:spPr/>
    </dgm:pt>
    <dgm:pt modelId="{67EAFE47-C8B6-4011-B864-0B7992B52EE6}" type="pres">
      <dgm:prSet presAssocID="{3AC259E9-3519-426D-972D-03FED4A12B65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DD30BD7-AB28-4294-BC14-2A7CBC6B8CF7}" type="pres">
      <dgm:prSet presAssocID="{3AC259E9-3519-426D-972D-03FED4A12B65}" presName="DropPinPlaceHolder" presStyleCnt="0"/>
      <dgm:spPr/>
    </dgm:pt>
    <dgm:pt modelId="{68113EAB-CA4C-4D35-BB7F-32F8A0161164}" type="pres">
      <dgm:prSet presAssocID="{3AC259E9-3519-426D-972D-03FED4A12B65}" presName="DropPin" presStyleLbl="alignNode1" presStyleIdx="1" presStyleCnt="5"/>
      <dgm:spPr/>
    </dgm:pt>
    <dgm:pt modelId="{D431220F-7666-4C21-BC7C-D5FDE294EA9C}" type="pres">
      <dgm:prSet presAssocID="{3AC259E9-3519-426D-972D-03FED4A12B65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gm:spPr>
    </dgm:pt>
    <dgm:pt modelId="{AE9CB08B-EFEA-48F4-A0B7-FB2A7C05112E}" type="pres">
      <dgm:prSet presAssocID="{3AC259E9-3519-426D-972D-03FED4A12B65}" presName="L2TextContainer" presStyleLbl="revTx" presStyleIdx="2" presStyleCnt="10">
        <dgm:presLayoutVars>
          <dgm:bulletEnabled val="1"/>
        </dgm:presLayoutVars>
      </dgm:prSet>
      <dgm:spPr/>
    </dgm:pt>
    <dgm:pt modelId="{74C583A8-A247-45D9-8D51-37CBB74040C4}" type="pres">
      <dgm:prSet presAssocID="{3AC259E9-3519-426D-972D-03FED4A12B65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48DBD959-268A-4D32-B9AB-C2EC01C7DFE0}" type="pres">
      <dgm:prSet presAssocID="{3AC259E9-3519-426D-972D-03FED4A12B65}" presName="ConnectLine" presStyleLbl="sibTrans1D1" presStyleIdx="1" presStyleCnt="5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FB8CF5E-B142-4C33-9744-907EB6E43AD7}" type="pres">
      <dgm:prSet presAssocID="{3AC259E9-3519-426D-972D-03FED4A12B65}" presName="EmptyPlaceHolder" presStyleCnt="0"/>
      <dgm:spPr/>
    </dgm:pt>
    <dgm:pt modelId="{6888006E-6465-4E9A-BA71-EEC00AE7D67E}" type="pres">
      <dgm:prSet presAssocID="{383CD918-A034-4E17-AF86-D0287B2EC043}" presName="spaceBetweenRectangles" presStyleCnt="0"/>
      <dgm:spPr/>
    </dgm:pt>
    <dgm:pt modelId="{947E6B74-4D5D-4561-A5F0-CEB8D135CB72}" type="pres">
      <dgm:prSet presAssocID="{6BF22591-F763-43BF-A31E-0AB451E215E8}" presName="composite" presStyleCnt="0"/>
      <dgm:spPr/>
    </dgm:pt>
    <dgm:pt modelId="{30CDED5E-05AD-419E-A29B-0B72D8C401DB}" type="pres">
      <dgm:prSet presAssocID="{6BF22591-F763-43BF-A31E-0AB451E215E8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36E1A2E-8572-473D-A547-8586781E9431}" type="pres">
      <dgm:prSet presAssocID="{6BF22591-F763-43BF-A31E-0AB451E215E8}" presName="DropPinPlaceHolder" presStyleCnt="0"/>
      <dgm:spPr/>
    </dgm:pt>
    <dgm:pt modelId="{B05C4647-F39A-4E39-905D-D94CF9842CBF}" type="pres">
      <dgm:prSet presAssocID="{6BF22591-F763-43BF-A31E-0AB451E215E8}" presName="DropPin" presStyleLbl="alignNode1" presStyleIdx="2" presStyleCnt="5"/>
      <dgm:spPr/>
    </dgm:pt>
    <dgm:pt modelId="{E4E4E0B0-B878-443F-BC61-801F77CAEEFE}" type="pres">
      <dgm:prSet presAssocID="{6BF22591-F763-43BF-A31E-0AB451E215E8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gm:spPr>
    </dgm:pt>
    <dgm:pt modelId="{DFC38F60-D16C-4FB4-AC61-87AD06BE07E0}" type="pres">
      <dgm:prSet presAssocID="{6BF22591-F763-43BF-A31E-0AB451E215E8}" presName="L2TextContainer" presStyleLbl="revTx" presStyleIdx="4" presStyleCnt="10">
        <dgm:presLayoutVars>
          <dgm:bulletEnabled val="1"/>
        </dgm:presLayoutVars>
      </dgm:prSet>
      <dgm:spPr/>
    </dgm:pt>
    <dgm:pt modelId="{B7DFEA63-2B0B-43DF-A315-09D7E19C3B47}" type="pres">
      <dgm:prSet presAssocID="{6BF22591-F763-43BF-A31E-0AB451E215E8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10EDFB1D-6F9D-431F-A2A4-9F8C2E4AFE12}" type="pres">
      <dgm:prSet presAssocID="{6BF22591-F763-43BF-A31E-0AB451E215E8}" presName="ConnectLine" presStyleLbl="sibTrans1D1" presStyleIdx="2" presStyleCnt="5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157C6DF-7541-4C50-BFFA-14825FB23842}" type="pres">
      <dgm:prSet presAssocID="{6BF22591-F763-43BF-A31E-0AB451E215E8}" presName="EmptyPlaceHolder" presStyleCnt="0"/>
      <dgm:spPr/>
    </dgm:pt>
    <dgm:pt modelId="{5CF832DE-ACB2-418E-9C33-14314817BD2F}" type="pres">
      <dgm:prSet presAssocID="{D0C3B1B6-537A-40CA-B90A-0075E8F3E7B3}" presName="spaceBetweenRectangles" presStyleCnt="0"/>
      <dgm:spPr/>
    </dgm:pt>
    <dgm:pt modelId="{5AF7C8E6-07E9-4E3E-A23F-9ED8430E607B}" type="pres">
      <dgm:prSet presAssocID="{43169E96-0377-4213-BFC6-8E61073DC64B}" presName="composite" presStyleCnt="0"/>
      <dgm:spPr/>
    </dgm:pt>
    <dgm:pt modelId="{17FBBA17-057A-43AB-AC19-3E12AB030856}" type="pres">
      <dgm:prSet presAssocID="{43169E96-0377-4213-BFC6-8E61073DC64B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ADE813D-F65B-42EB-8701-22CE364AFEB2}" type="pres">
      <dgm:prSet presAssocID="{43169E96-0377-4213-BFC6-8E61073DC64B}" presName="DropPinPlaceHolder" presStyleCnt="0"/>
      <dgm:spPr/>
    </dgm:pt>
    <dgm:pt modelId="{F21B101F-A5D1-4736-987B-14D721982A85}" type="pres">
      <dgm:prSet presAssocID="{43169E96-0377-4213-BFC6-8E61073DC64B}" presName="DropPin" presStyleLbl="alignNode1" presStyleIdx="3" presStyleCnt="5"/>
      <dgm:spPr/>
    </dgm:pt>
    <dgm:pt modelId="{5C719586-6B55-45AB-AC53-61F28A7E22A6}" type="pres">
      <dgm:prSet presAssocID="{43169E96-0377-4213-BFC6-8E61073DC64B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gm:spPr>
    </dgm:pt>
    <dgm:pt modelId="{69E00F60-030D-40D1-BEB6-AD111FFFD265}" type="pres">
      <dgm:prSet presAssocID="{43169E96-0377-4213-BFC6-8E61073DC64B}" presName="L2TextContainer" presStyleLbl="revTx" presStyleIdx="6" presStyleCnt="10">
        <dgm:presLayoutVars>
          <dgm:bulletEnabled val="1"/>
        </dgm:presLayoutVars>
      </dgm:prSet>
      <dgm:spPr/>
    </dgm:pt>
    <dgm:pt modelId="{BB3A6488-2BF7-4E18-A0DE-E52F81F5A39A}" type="pres">
      <dgm:prSet presAssocID="{43169E96-0377-4213-BFC6-8E61073DC64B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0E92DA74-ECD3-4B1F-AE14-42C0EABBAA56}" type="pres">
      <dgm:prSet presAssocID="{43169E96-0377-4213-BFC6-8E61073DC64B}" presName="ConnectLine" presStyleLbl="sibTrans1D1" presStyleIdx="3" presStyleCnt="5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8B6D452-1C16-44C3-8341-9977F949C526}" type="pres">
      <dgm:prSet presAssocID="{43169E96-0377-4213-BFC6-8E61073DC64B}" presName="EmptyPlaceHolder" presStyleCnt="0"/>
      <dgm:spPr/>
    </dgm:pt>
    <dgm:pt modelId="{48DDA676-42EF-4D3E-9D6E-B1F95B5B54E7}" type="pres">
      <dgm:prSet presAssocID="{DAC72DB0-8634-4D5E-A410-5EAF448E2715}" presName="spaceBetweenRectangles" presStyleCnt="0"/>
      <dgm:spPr/>
    </dgm:pt>
    <dgm:pt modelId="{948E2D67-AD12-4481-982F-EDAAEBB1755E}" type="pres">
      <dgm:prSet presAssocID="{7F4A56BA-10EE-4F9A-8E4C-1EA7F2F9D8B8}" presName="composite" presStyleCnt="0"/>
      <dgm:spPr/>
    </dgm:pt>
    <dgm:pt modelId="{5B3388FE-E797-49C2-9F1E-010E466227D4}" type="pres">
      <dgm:prSet presAssocID="{7F4A56BA-10EE-4F9A-8E4C-1EA7F2F9D8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15D538F-08B3-4175-8DAE-145E27C7CBF3}" type="pres">
      <dgm:prSet presAssocID="{7F4A56BA-10EE-4F9A-8E4C-1EA7F2F9D8B8}" presName="DropPinPlaceHolder" presStyleCnt="0"/>
      <dgm:spPr/>
    </dgm:pt>
    <dgm:pt modelId="{798592E6-EAE9-4210-9F73-5C1D67AB8453}" type="pres">
      <dgm:prSet presAssocID="{7F4A56BA-10EE-4F9A-8E4C-1EA7F2F9D8B8}" presName="DropPin" presStyleLbl="alignNode1" presStyleIdx="4" presStyleCnt="5"/>
      <dgm:spPr/>
    </dgm:pt>
    <dgm:pt modelId="{EF9B6AA7-C1A1-4FA5-A7AD-893B6DD5C83D}" type="pres">
      <dgm:prSet presAssocID="{7F4A56BA-10EE-4F9A-8E4C-1EA7F2F9D8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gm:spPr>
    </dgm:pt>
    <dgm:pt modelId="{65D5D27D-C83B-4A4C-B51E-6CF589FABB63}" type="pres">
      <dgm:prSet presAssocID="{7F4A56BA-10EE-4F9A-8E4C-1EA7F2F9D8B8}" presName="L2TextContainer" presStyleLbl="revTx" presStyleIdx="8" presStyleCnt="10">
        <dgm:presLayoutVars>
          <dgm:bulletEnabled val="1"/>
        </dgm:presLayoutVars>
      </dgm:prSet>
      <dgm:spPr/>
    </dgm:pt>
    <dgm:pt modelId="{B1C4E511-CA80-401D-A900-CE89A63023D0}" type="pres">
      <dgm:prSet presAssocID="{7F4A56BA-10EE-4F9A-8E4C-1EA7F2F9D8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C127C52F-6BC7-4B85-8D00-438E0129ED6D}" type="pres">
      <dgm:prSet presAssocID="{7F4A56BA-10EE-4F9A-8E4C-1EA7F2F9D8B8}" presName="ConnectLine" presStyleLbl="sibTrans1D1" presStyleIdx="4" presStyleCnt="5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6A190B1D-55D6-493D-BF33-00D83765CB2F}" type="pres">
      <dgm:prSet presAssocID="{7F4A56BA-10EE-4F9A-8E4C-1EA7F2F9D8B8}" presName="EmptyPlaceHolder" presStyleCnt="0"/>
      <dgm:spPr/>
    </dgm:pt>
  </dgm:ptLst>
  <dgm:cxnLst>
    <dgm:cxn modelId="{1E2C8406-2C9E-4E7C-8546-E29C62734699}" srcId="{7CEF3695-2255-48CF-AED8-4DE04B99FCCD}" destId="{2AC88412-CD4B-4DF8-812F-9B03BBF3D26C}" srcOrd="0" destOrd="0" parTransId="{4201EBE4-6185-4B12-B37A-E554D6BF40D5}" sibTransId="{8C91F2C4-7FC9-4E26-8409-4773A4AA9FF2}"/>
    <dgm:cxn modelId="{F9F35230-7A39-4CE2-8AB3-20FB9BA9AF99}" type="presOf" srcId="{3AC259E9-3519-426D-972D-03FED4A12B65}" destId="{74C583A8-A247-45D9-8D51-37CBB74040C4}" srcOrd="0" destOrd="0" presId="urn:microsoft.com/office/officeart/2017/3/layout/DropPinTimeline"/>
    <dgm:cxn modelId="{C301E231-8A14-403B-8512-DD6810F5623D}" type="presOf" srcId="{6BF22591-F763-43BF-A31E-0AB451E215E8}" destId="{B7DFEA63-2B0B-43DF-A315-09D7E19C3B47}" srcOrd="0" destOrd="0" presId="urn:microsoft.com/office/officeart/2017/3/layout/DropPinTimeline"/>
    <dgm:cxn modelId="{AD17415D-BB11-4551-84DC-A30F3BB61D0E}" srcId="{7CEF3695-2255-48CF-AED8-4DE04B99FCCD}" destId="{7F4A56BA-10EE-4F9A-8E4C-1EA7F2F9D8B8}" srcOrd="4" destOrd="0" parTransId="{60877167-A619-40A4-961B-D38E3039E55F}" sibTransId="{B7015E19-0591-4740-B886-B1FAFF9FF60C}"/>
    <dgm:cxn modelId="{8C4A1965-C75D-431C-A242-DAED19C4A626}" srcId="{2AC88412-CD4B-4DF8-812F-9B03BBF3D26C}" destId="{14539723-8F1B-4840-9F04-6299FC5BA47F}" srcOrd="0" destOrd="0" parTransId="{C5D62A07-5D77-408E-BDD3-59291C6E4EAC}" sibTransId="{383EDA20-B8FE-4E14-AF15-41D193254CD6}"/>
    <dgm:cxn modelId="{64B24848-F3DF-406B-9773-F63F0B2215C8}" type="presOf" srcId="{14539723-8F1B-4840-9F04-6299FC5BA47F}" destId="{3B35842F-1962-4AEA-86A4-3B810E91918B}" srcOrd="0" destOrd="0" presId="urn:microsoft.com/office/officeart/2017/3/layout/DropPinTimeline"/>
    <dgm:cxn modelId="{DA65C368-4CFA-4C8A-8A72-209AA3AB361B}" type="presOf" srcId="{43169E96-0377-4213-BFC6-8E61073DC64B}" destId="{BB3A6488-2BF7-4E18-A0DE-E52F81F5A39A}" srcOrd="0" destOrd="0" presId="urn:microsoft.com/office/officeart/2017/3/layout/DropPinTimeline"/>
    <dgm:cxn modelId="{6AF8DC69-759F-4F77-9904-609F04B08101}" type="presOf" srcId="{7F4A56BA-10EE-4F9A-8E4C-1EA7F2F9D8B8}" destId="{B1C4E511-CA80-401D-A900-CE89A63023D0}" srcOrd="0" destOrd="0" presId="urn:microsoft.com/office/officeart/2017/3/layout/DropPinTimeline"/>
    <dgm:cxn modelId="{56E5466B-AB29-4E50-A348-1768C02258C5}" srcId="{7CEF3695-2255-48CF-AED8-4DE04B99FCCD}" destId="{3AC259E9-3519-426D-972D-03FED4A12B65}" srcOrd="1" destOrd="0" parTransId="{B8700423-B5C0-4A65-A7E2-598943756FAB}" sibTransId="{383CD918-A034-4E17-AF86-D0287B2EC043}"/>
    <dgm:cxn modelId="{D9E7486E-9E6D-41E3-B586-99FF4250D6AD}" srcId="{6BF22591-F763-43BF-A31E-0AB451E215E8}" destId="{2F41107C-BA7A-47D0-8AAD-BCDB1C330A32}" srcOrd="0" destOrd="0" parTransId="{842B0317-E03D-46F5-9460-7AE21FD954FA}" sibTransId="{22B1D725-FAAA-4B80-93F0-4756E636BDC9}"/>
    <dgm:cxn modelId="{F6D1606F-F968-4F80-99BF-0C34250C8B88}" srcId="{43169E96-0377-4213-BFC6-8E61073DC64B}" destId="{FA8269A6-3066-4F36-9D10-CD38287F1DB2}" srcOrd="0" destOrd="0" parTransId="{AB6AFCD7-910E-4E17-BDF3-A23F3F420AB7}" sibTransId="{572ACEAB-5B2C-4AA0-BDCC-246AAC243A24}"/>
    <dgm:cxn modelId="{A9A05F72-26AD-4E4C-82B5-32692AA5BADF}" type="presOf" srcId="{2F41107C-BA7A-47D0-8AAD-BCDB1C330A32}" destId="{DFC38F60-D16C-4FB4-AC61-87AD06BE07E0}" srcOrd="0" destOrd="0" presId="urn:microsoft.com/office/officeart/2017/3/layout/DropPinTimeline"/>
    <dgm:cxn modelId="{5C9FC956-13DD-436F-AA96-6BF2A85D43EE}" type="presOf" srcId="{2AC88412-CD4B-4DF8-812F-9B03BBF3D26C}" destId="{9B231B31-2213-4BC3-B019-6CC77763A765}" srcOrd="0" destOrd="0" presId="urn:microsoft.com/office/officeart/2017/3/layout/DropPinTimeline"/>
    <dgm:cxn modelId="{E2CC3B8F-F1CC-47B7-AF83-B7E932375E4B}" srcId="{7F4A56BA-10EE-4F9A-8E4C-1EA7F2F9D8B8}" destId="{5C3D96C4-0419-4A93-9FDD-760E494F236E}" srcOrd="0" destOrd="0" parTransId="{B61777F4-160E-4066-9B45-E39B1F7FCE5D}" sibTransId="{691DBA5C-91F0-4907-98D2-E444A5E7E28A}"/>
    <dgm:cxn modelId="{413E3FC3-E3E5-4EFF-9C72-1CD7F04940A2}" type="presOf" srcId="{5C3D96C4-0419-4A93-9FDD-760E494F236E}" destId="{65D5D27D-C83B-4A4C-B51E-6CF589FABB63}" srcOrd="0" destOrd="0" presId="urn:microsoft.com/office/officeart/2017/3/layout/DropPinTimeline"/>
    <dgm:cxn modelId="{79CBB2C8-3A68-4E98-9106-6A34B50AE504}" srcId="{3AC259E9-3519-426D-972D-03FED4A12B65}" destId="{323D9DE7-475E-4228-8FD8-6F94EEE5DA28}" srcOrd="0" destOrd="0" parTransId="{2745185D-E5B8-4987-9359-C17CAA232250}" sibTransId="{8D635ADD-3131-4C42-B8F0-FBD266EA22B7}"/>
    <dgm:cxn modelId="{CED2C7D3-67E2-4E7F-A875-8778BB3A73B1}" srcId="{7CEF3695-2255-48CF-AED8-4DE04B99FCCD}" destId="{43169E96-0377-4213-BFC6-8E61073DC64B}" srcOrd="3" destOrd="0" parTransId="{F1F483D2-759B-458C-BA40-15F37270E8B3}" sibTransId="{DAC72DB0-8634-4D5E-A410-5EAF448E2715}"/>
    <dgm:cxn modelId="{72B444DD-BF58-4F43-B0FD-1902DA6458A6}" type="presOf" srcId="{323D9DE7-475E-4228-8FD8-6F94EEE5DA28}" destId="{AE9CB08B-EFEA-48F4-A0B7-FB2A7C05112E}" srcOrd="0" destOrd="0" presId="urn:microsoft.com/office/officeart/2017/3/layout/DropPinTimeline"/>
    <dgm:cxn modelId="{276184F1-07C1-4A9D-9DF3-F5D04281A76A}" type="presOf" srcId="{7CEF3695-2255-48CF-AED8-4DE04B99FCCD}" destId="{53B2A9A1-C534-4112-A663-FB1B3845CAF1}" srcOrd="0" destOrd="0" presId="urn:microsoft.com/office/officeart/2017/3/layout/DropPinTimeline"/>
    <dgm:cxn modelId="{CF0E3BF8-96FC-4361-8FFC-3D155BEA06A8}" type="presOf" srcId="{FA8269A6-3066-4F36-9D10-CD38287F1DB2}" destId="{69E00F60-030D-40D1-BEB6-AD111FFFD265}" srcOrd="0" destOrd="0" presId="urn:microsoft.com/office/officeart/2017/3/layout/DropPinTimeline"/>
    <dgm:cxn modelId="{6B40D6FE-E32E-45ED-9C3C-7718C67E035E}" srcId="{7CEF3695-2255-48CF-AED8-4DE04B99FCCD}" destId="{6BF22591-F763-43BF-A31E-0AB451E215E8}" srcOrd="2" destOrd="0" parTransId="{47E2AB49-B2B7-45A9-94DA-E4EE1C74DEF1}" sibTransId="{D0C3B1B6-537A-40CA-B90A-0075E8F3E7B3}"/>
    <dgm:cxn modelId="{B75ED750-B5BE-487A-831D-447B1883EDB0}" type="presParOf" srcId="{53B2A9A1-C534-4112-A663-FB1B3845CAF1}" destId="{7ADEB2EB-57CC-4295-A3C4-F5F706982BA3}" srcOrd="0" destOrd="0" presId="urn:microsoft.com/office/officeart/2017/3/layout/DropPinTimeline"/>
    <dgm:cxn modelId="{9FE66773-F445-4349-AB08-CF204C0145FC}" type="presParOf" srcId="{53B2A9A1-C534-4112-A663-FB1B3845CAF1}" destId="{D0866BB5-52B1-4ACD-8C12-2D4CAF65F54C}" srcOrd="1" destOrd="0" presId="urn:microsoft.com/office/officeart/2017/3/layout/DropPinTimeline"/>
    <dgm:cxn modelId="{D5E93273-301C-42FB-9C12-61B77C5AEC64}" type="presParOf" srcId="{D0866BB5-52B1-4ACD-8C12-2D4CAF65F54C}" destId="{E2CCC126-243F-4096-9261-B43E906B9F84}" srcOrd="0" destOrd="0" presId="urn:microsoft.com/office/officeart/2017/3/layout/DropPinTimeline"/>
    <dgm:cxn modelId="{20589C84-6846-4A69-8C61-84F94FB76058}" type="presParOf" srcId="{E2CCC126-243F-4096-9261-B43E906B9F84}" destId="{084EDED2-5214-42D1-B762-D97070A4FDE3}" srcOrd="0" destOrd="0" presId="urn:microsoft.com/office/officeart/2017/3/layout/DropPinTimeline"/>
    <dgm:cxn modelId="{DCA38677-F0D7-4EF6-98E2-78D62EBE7EBB}" type="presParOf" srcId="{E2CCC126-243F-4096-9261-B43E906B9F84}" destId="{455E265E-0633-40B0-8C96-6CC75CCEC144}" srcOrd="1" destOrd="0" presId="urn:microsoft.com/office/officeart/2017/3/layout/DropPinTimeline"/>
    <dgm:cxn modelId="{84CB6741-BF57-4AE2-ABA2-8B9EB650BAEE}" type="presParOf" srcId="{455E265E-0633-40B0-8C96-6CC75CCEC144}" destId="{DA2F563B-A250-425E-B258-A4D9D18EE265}" srcOrd="0" destOrd="0" presId="urn:microsoft.com/office/officeart/2017/3/layout/DropPinTimeline"/>
    <dgm:cxn modelId="{C70D7F02-0266-4CD7-95CB-6F63EBF9B56A}" type="presParOf" srcId="{455E265E-0633-40B0-8C96-6CC75CCEC144}" destId="{7E880164-7C77-4D1D-A815-8E4584517974}" srcOrd="1" destOrd="0" presId="urn:microsoft.com/office/officeart/2017/3/layout/DropPinTimeline"/>
    <dgm:cxn modelId="{BCB967D6-6C76-4C6F-81EA-31DE9DEB6FAB}" type="presParOf" srcId="{E2CCC126-243F-4096-9261-B43E906B9F84}" destId="{3B35842F-1962-4AEA-86A4-3B810E91918B}" srcOrd="2" destOrd="0" presId="urn:microsoft.com/office/officeart/2017/3/layout/DropPinTimeline"/>
    <dgm:cxn modelId="{C03B08D6-3240-4984-97B2-DD87CDCE4F76}" type="presParOf" srcId="{E2CCC126-243F-4096-9261-B43E906B9F84}" destId="{9B231B31-2213-4BC3-B019-6CC77763A765}" srcOrd="3" destOrd="0" presId="urn:microsoft.com/office/officeart/2017/3/layout/DropPinTimeline"/>
    <dgm:cxn modelId="{B8732C74-59B9-4B09-9E57-21EFCD413786}" type="presParOf" srcId="{E2CCC126-243F-4096-9261-B43E906B9F84}" destId="{1026D667-35FB-4B55-845C-975FD2CFD7FE}" srcOrd="4" destOrd="0" presId="urn:microsoft.com/office/officeart/2017/3/layout/DropPinTimeline"/>
    <dgm:cxn modelId="{4C42A380-F65A-4974-A49D-38B1146BEAA7}" type="presParOf" srcId="{E2CCC126-243F-4096-9261-B43E906B9F84}" destId="{487AD428-A863-4410-B175-9E3F83E866FB}" srcOrd="5" destOrd="0" presId="urn:microsoft.com/office/officeart/2017/3/layout/DropPinTimeline"/>
    <dgm:cxn modelId="{F13939A3-D330-48A3-9F18-1C019E6E888F}" type="presParOf" srcId="{D0866BB5-52B1-4ACD-8C12-2D4CAF65F54C}" destId="{CE54356E-67BE-455C-95AB-AC013C4FD814}" srcOrd="1" destOrd="0" presId="urn:microsoft.com/office/officeart/2017/3/layout/DropPinTimeline"/>
    <dgm:cxn modelId="{FD6FDA19-AB87-4503-9713-80A265961FA1}" type="presParOf" srcId="{D0866BB5-52B1-4ACD-8C12-2D4CAF65F54C}" destId="{C1741A3D-D3D5-4890-989E-20114DF013B6}" srcOrd="2" destOrd="0" presId="urn:microsoft.com/office/officeart/2017/3/layout/DropPinTimeline"/>
    <dgm:cxn modelId="{52692198-5405-40F9-A743-11BE7C44E6BC}" type="presParOf" srcId="{C1741A3D-D3D5-4890-989E-20114DF013B6}" destId="{67EAFE47-C8B6-4011-B864-0B7992B52EE6}" srcOrd="0" destOrd="0" presId="urn:microsoft.com/office/officeart/2017/3/layout/DropPinTimeline"/>
    <dgm:cxn modelId="{06C56166-7EF9-4443-A383-0611E83B32F7}" type="presParOf" srcId="{C1741A3D-D3D5-4890-989E-20114DF013B6}" destId="{EDD30BD7-AB28-4294-BC14-2A7CBC6B8CF7}" srcOrd="1" destOrd="0" presId="urn:microsoft.com/office/officeart/2017/3/layout/DropPinTimeline"/>
    <dgm:cxn modelId="{3129D851-CBC2-4FAA-B0A0-1789CBB275FF}" type="presParOf" srcId="{EDD30BD7-AB28-4294-BC14-2A7CBC6B8CF7}" destId="{68113EAB-CA4C-4D35-BB7F-32F8A0161164}" srcOrd="0" destOrd="0" presId="urn:microsoft.com/office/officeart/2017/3/layout/DropPinTimeline"/>
    <dgm:cxn modelId="{9F6E12E6-E317-4231-9319-A447577AF3E4}" type="presParOf" srcId="{EDD30BD7-AB28-4294-BC14-2A7CBC6B8CF7}" destId="{D431220F-7666-4C21-BC7C-D5FDE294EA9C}" srcOrd="1" destOrd="0" presId="urn:microsoft.com/office/officeart/2017/3/layout/DropPinTimeline"/>
    <dgm:cxn modelId="{67B68DF9-965C-4944-829B-4BB6151F2979}" type="presParOf" srcId="{C1741A3D-D3D5-4890-989E-20114DF013B6}" destId="{AE9CB08B-EFEA-48F4-A0B7-FB2A7C05112E}" srcOrd="2" destOrd="0" presId="urn:microsoft.com/office/officeart/2017/3/layout/DropPinTimeline"/>
    <dgm:cxn modelId="{0CE312E6-3290-4D1E-BA25-978FFE9DE25E}" type="presParOf" srcId="{C1741A3D-D3D5-4890-989E-20114DF013B6}" destId="{74C583A8-A247-45D9-8D51-37CBB74040C4}" srcOrd="3" destOrd="0" presId="urn:microsoft.com/office/officeart/2017/3/layout/DropPinTimeline"/>
    <dgm:cxn modelId="{A8E5C100-C065-49AD-968B-E3654F5671D3}" type="presParOf" srcId="{C1741A3D-D3D5-4890-989E-20114DF013B6}" destId="{48DBD959-268A-4D32-B9AB-C2EC01C7DFE0}" srcOrd="4" destOrd="0" presId="urn:microsoft.com/office/officeart/2017/3/layout/DropPinTimeline"/>
    <dgm:cxn modelId="{EF1BFBAA-8426-4161-8B80-FE012D9119E2}" type="presParOf" srcId="{C1741A3D-D3D5-4890-989E-20114DF013B6}" destId="{5FB8CF5E-B142-4C33-9744-907EB6E43AD7}" srcOrd="5" destOrd="0" presId="urn:microsoft.com/office/officeart/2017/3/layout/DropPinTimeline"/>
    <dgm:cxn modelId="{B9F058BE-311D-454F-83B7-918BEF34986D}" type="presParOf" srcId="{D0866BB5-52B1-4ACD-8C12-2D4CAF65F54C}" destId="{6888006E-6465-4E9A-BA71-EEC00AE7D67E}" srcOrd="3" destOrd="0" presId="urn:microsoft.com/office/officeart/2017/3/layout/DropPinTimeline"/>
    <dgm:cxn modelId="{5D27B612-FE1F-4FD4-8241-91AA90E51D45}" type="presParOf" srcId="{D0866BB5-52B1-4ACD-8C12-2D4CAF65F54C}" destId="{947E6B74-4D5D-4561-A5F0-CEB8D135CB72}" srcOrd="4" destOrd="0" presId="urn:microsoft.com/office/officeart/2017/3/layout/DropPinTimeline"/>
    <dgm:cxn modelId="{DEEFA0BA-ABCD-4D9F-9330-A3B693073C0A}" type="presParOf" srcId="{947E6B74-4D5D-4561-A5F0-CEB8D135CB72}" destId="{30CDED5E-05AD-419E-A29B-0B72D8C401DB}" srcOrd="0" destOrd="0" presId="urn:microsoft.com/office/officeart/2017/3/layout/DropPinTimeline"/>
    <dgm:cxn modelId="{01A520BC-5065-496C-AC71-8DED228F645B}" type="presParOf" srcId="{947E6B74-4D5D-4561-A5F0-CEB8D135CB72}" destId="{936E1A2E-8572-473D-A547-8586781E9431}" srcOrd="1" destOrd="0" presId="urn:microsoft.com/office/officeart/2017/3/layout/DropPinTimeline"/>
    <dgm:cxn modelId="{08412BCE-7139-4EAB-B1EA-FE73EAB4D23D}" type="presParOf" srcId="{936E1A2E-8572-473D-A547-8586781E9431}" destId="{B05C4647-F39A-4E39-905D-D94CF9842CBF}" srcOrd="0" destOrd="0" presId="urn:microsoft.com/office/officeart/2017/3/layout/DropPinTimeline"/>
    <dgm:cxn modelId="{14A11F90-FAA4-4E23-9E7D-A5185C76762F}" type="presParOf" srcId="{936E1A2E-8572-473D-A547-8586781E9431}" destId="{E4E4E0B0-B878-443F-BC61-801F77CAEEFE}" srcOrd="1" destOrd="0" presId="urn:microsoft.com/office/officeart/2017/3/layout/DropPinTimeline"/>
    <dgm:cxn modelId="{5B4F5771-8B5B-4DF7-8488-2E7B1F14ADFD}" type="presParOf" srcId="{947E6B74-4D5D-4561-A5F0-CEB8D135CB72}" destId="{DFC38F60-D16C-4FB4-AC61-87AD06BE07E0}" srcOrd="2" destOrd="0" presId="urn:microsoft.com/office/officeart/2017/3/layout/DropPinTimeline"/>
    <dgm:cxn modelId="{15E9468E-6BC7-49E8-82E2-42D4D7D1EBD2}" type="presParOf" srcId="{947E6B74-4D5D-4561-A5F0-CEB8D135CB72}" destId="{B7DFEA63-2B0B-43DF-A315-09D7E19C3B47}" srcOrd="3" destOrd="0" presId="urn:microsoft.com/office/officeart/2017/3/layout/DropPinTimeline"/>
    <dgm:cxn modelId="{F0C2BFDC-3C44-4EC8-B63B-75B1F4AF90B8}" type="presParOf" srcId="{947E6B74-4D5D-4561-A5F0-CEB8D135CB72}" destId="{10EDFB1D-6F9D-431F-A2A4-9F8C2E4AFE12}" srcOrd="4" destOrd="0" presId="urn:microsoft.com/office/officeart/2017/3/layout/DropPinTimeline"/>
    <dgm:cxn modelId="{0101DC0D-811E-4D08-8A4C-01D8A6B6357A}" type="presParOf" srcId="{947E6B74-4D5D-4561-A5F0-CEB8D135CB72}" destId="{9157C6DF-7541-4C50-BFFA-14825FB23842}" srcOrd="5" destOrd="0" presId="urn:microsoft.com/office/officeart/2017/3/layout/DropPinTimeline"/>
    <dgm:cxn modelId="{69A2959E-2DD8-45E2-A0FA-121636D179A0}" type="presParOf" srcId="{D0866BB5-52B1-4ACD-8C12-2D4CAF65F54C}" destId="{5CF832DE-ACB2-418E-9C33-14314817BD2F}" srcOrd="5" destOrd="0" presId="urn:microsoft.com/office/officeart/2017/3/layout/DropPinTimeline"/>
    <dgm:cxn modelId="{3A12FF65-BA34-4A87-8AA1-DDA07120BA24}" type="presParOf" srcId="{D0866BB5-52B1-4ACD-8C12-2D4CAF65F54C}" destId="{5AF7C8E6-07E9-4E3E-A23F-9ED8430E607B}" srcOrd="6" destOrd="0" presId="urn:microsoft.com/office/officeart/2017/3/layout/DropPinTimeline"/>
    <dgm:cxn modelId="{4917D8FB-129E-4924-9166-D79234AD99BD}" type="presParOf" srcId="{5AF7C8E6-07E9-4E3E-A23F-9ED8430E607B}" destId="{17FBBA17-057A-43AB-AC19-3E12AB030856}" srcOrd="0" destOrd="0" presId="urn:microsoft.com/office/officeart/2017/3/layout/DropPinTimeline"/>
    <dgm:cxn modelId="{08A53AED-4B4C-41C7-9818-118A208013A1}" type="presParOf" srcId="{5AF7C8E6-07E9-4E3E-A23F-9ED8430E607B}" destId="{4ADE813D-F65B-42EB-8701-22CE364AFEB2}" srcOrd="1" destOrd="0" presId="urn:microsoft.com/office/officeart/2017/3/layout/DropPinTimeline"/>
    <dgm:cxn modelId="{895A38F9-8235-4B43-8163-2D99D09E89DB}" type="presParOf" srcId="{4ADE813D-F65B-42EB-8701-22CE364AFEB2}" destId="{F21B101F-A5D1-4736-987B-14D721982A85}" srcOrd="0" destOrd="0" presId="urn:microsoft.com/office/officeart/2017/3/layout/DropPinTimeline"/>
    <dgm:cxn modelId="{7224F1FA-D06A-4523-8284-FF921E447AFE}" type="presParOf" srcId="{4ADE813D-F65B-42EB-8701-22CE364AFEB2}" destId="{5C719586-6B55-45AB-AC53-61F28A7E22A6}" srcOrd="1" destOrd="0" presId="urn:microsoft.com/office/officeart/2017/3/layout/DropPinTimeline"/>
    <dgm:cxn modelId="{F0789A6F-6F9E-426B-B9EA-9BB80FD19306}" type="presParOf" srcId="{5AF7C8E6-07E9-4E3E-A23F-9ED8430E607B}" destId="{69E00F60-030D-40D1-BEB6-AD111FFFD265}" srcOrd="2" destOrd="0" presId="urn:microsoft.com/office/officeart/2017/3/layout/DropPinTimeline"/>
    <dgm:cxn modelId="{A5BDF31B-A375-484B-9FA0-D18C81068789}" type="presParOf" srcId="{5AF7C8E6-07E9-4E3E-A23F-9ED8430E607B}" destId="{BB3A6488-2BF7-4E18-A0DE-E52F81F5A39A}" srcOrd="3" destOrd="0" presId="urn:microsoft.com/office/officeart/2017/3/layout/DropPinTimeline"/>
    <dgm:cxn modelId="{AB3F9E2D-6800-426C-8180-AEB25E497752}" type="presParOf" srcId="{5AF7C8E6-07E9-4E3E-A23F-9ED8430E607B}" destId="{0E92DA74-ECD3-4B1F-AE14-42C0EABBAA56}" srcOrd="4" destOrd="0" presId="urn:microsoft.com/office/officeart/2017/3/layout/DropPinTimeline"/>
    <dgm:cxn modelId="{C87BAE3F-721B-4055-B258-1C698DA285F5}" type="presParOf" srcId="{5AF7C8E6-07E9-4E3E-A23F-9ED8430E607B}" destId="{C8B6D452-1C16-44C3-8341-9977F949C526}" srcOrd="5" destOrd="0" presId="urn:microsoft.com/office/officeart/2017/3/layout/DropPinTimeline"/>
    <dgm:cxn modelId="{CDD42590-9B2E-40AC-9ED2-CF0EE199D7B3}" type="presParOf" srcId="{D0866BB5-52B1-4ACD-8C12-2D4CAF65F54C}" destId="{48DDA676-42EF-4D3E-9D6E-B1F95B5B54E7}" srcOrd="7" destOrd="0" presId="urn:microsoft.com/office/officeart/2017/3/layout/DropPinTimeline"/>
    <dgm:cxn modelId="{1F33B7C7-D411-4A27-B530-501A47586247}" type="presParOf" srcId="{D0866BB5-52B1-4ACD-8C12-2D4CAF65F54C}" destId="{948E2D67-AD12-4481-982F-EDAAEBB1755E}" srcOrd="8" destOrd="0" presId="urn:microsoft.com/office/officeart/2017/3/layout/DropPinTimeline"/>
    <dgm:cxn modelId="{6AF89E72-745C-4648-AC6D-E5AE2042BBD0}" type="presParOf" srcId="{948E2D67-AD12-4481-982F-EDAAEBB1755E}" destId="{5B3388FE-E797-49C2-9F1E-010E466227D4}" srcOrd="0" destOrd="0" presId="urn:microsoft.com/office/officeart/2017/3/layout/DropPinTimeline"/>
    <dgm:cxn modelId="{6D9D743A-F810-42EB-A4D7-420A285DC5BA}" type="presParOf" srcId="{948E2D67-AD12-4481-982F-EDAAEBB1755E}" destId="{615D538F-08B3-4175-8DAE-145E27C7CBF3}" srcOrd="1" destOrd="0" presId="urn:microsoft.com/office/officeart/2017/3/layout/DropPinTimeline"/>
    <dgm:cxn modelId="{0505B632-C130-492C-B708-1B3BB347F353}" type="presParOf" srcId="{615D538F-08B3-4175-8DAE-145E27C7CBF3}" destId="{798592E6-EAE9-4210-9F73-5C1D67AB8453}" srcOrd="0" destOrd="0" presId="urn:microsoft.com/office/officeart/2017/3/layout/DropPinTimeline"/>
    <dgm:cxn modelId="{C106ABC2-D367-4414-9717-5B7277C3239D}" type="presParOf" srcId="{615D538F-08B3-4175-8DAE-145E27C7CBF3}" destId="{EF9B6AA7-C1A1-4FA5-A7AD-893B6DD5C83D}" srcOrd="1" destOrd="0" presId="urn:microsoft.com/office/officeart/2017/3/layout/DropPinTimeline"/>
    <dgm:cxn modelId="{0DD5656B-EF57-4770-977E-D773A31D29D7}" type="presParOf" srcId="{948E2D67-AD12-4481-982F-EDAAEBB1755E}" destId="{65D5D27D-C83B-4A4C-B51E-6CF589FABB63}" srcOrd="2" destOrd="0" presId="urn:microsoft.com/office/officeart/2017/3/layout/DropPinTimeline"/>
    <dgm:cxn modelId="{C7690D8C-93FC-4BC2-9C9D-D7281BC21146}" type="presParOf" srcId="{948E2D67-AD12-4481-982F-EDAAEBB1755E}" destId="{B1C4E511-CA80-401D-A900-CE89A63023D0}" srcOrd="3" destOrd="0" presId="urn:microsoft.com/office/officeart/2017/3/layout/DropPinTimeline"/>
    <dgm:cxn modelId="{DF6457C9-667F-4D3D-A78E-E526722FBAAA}" type="presParOf" srcId="{948E2D67-AD12-4481-982F-EDAAEBB1755E}" destId="{C127C52F-6BC7-4B85-8D00-438E0129ED6D}" srcOrd="4" destOrd="0" presId="urn:microsoft.com/office/officeart/2017/3/layout/DropPinTimeline"/>
    <dgm:cxn modelId="{0AE1D260-ABFC-4FC7-9F14-EC9E011CFA6E}" type="presParOf" srcId="{948E2D67-AD12-4481-982F-EDAAEBB1755E}" destId="{6A190B1D-55D6-493D-BF33-00D83765CB2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EB2EB-57CC-4295-A3C4-F5F706982BA3}">
      <dsp:nvSpPr>
        <dsp:cNvPr id="0" name=""/>
        <dsp:cNvSpPr/>
      </dsp:nvSpPr>
      <dsp:spPr>
        <a:xfrm>
          <a:off x="0" y="1818481"/>
          <a:ext cx="1104824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F563B-A250-425E-B258-A4D9D18EE265}">
      <dsp:nvSpPr>
        <dsp:cNvPr id="0" name=""/>
        <dsp:cNvSpPr/>
      </dsp:nvSpPr>
      <dsp:spPr>
        <a:xfrm rot="8100000">
          <a:off x="56838" y="419088"/>
          <a:ext cx="267459" cy="26745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80164-7C77-4D1D-A815-8E4584517974}">
      <dsp:nvSpPr>
        <dsp:cNvPr id="0" name=""/>
        <dsp:cNvSpPr/>
      </dsp:nvSpPr>
      <dsp:spPr>
        <a:xfrm>
          <a:off x="86550" y="448801"/>
          <a:ext cx="208034" cy="20803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5842F-1962-4AEA-86A4-3B810E91918B}">
      <dsp:nvSpPr>
        <dsp:cNvPr id="0" name=""/>
        <dsp:cNvSpPr/>
      </dsp:nvSpPr>
      <dsp:spPr>
        <a:xfrm>
          <a:off x="379690" y="741940"/>
          <a:ext cx="3062170" cy="1076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solidFill>
                <a:srgbClr val="FFFFFF"/>
              </a:solidFill>
              <a:ea typeface="+mn-ea"/>
              <a:cs typeface="+mn-cs"/>
            </a:rPr>
            <a:t>Establish the overall </a:t>
          </a:r>
          <a:r>
            <a:rPr lang="en-GB" sz="1200" b="1" kern="1200">
              <a:solidFill>
                <a:srgbClr val="FFFFFF"/>
              </a:solidFill>
              <a:ea typeface="+mn-ea"/>
              <a:cs typeface="+mn-cs"/>
            </a:rPr>
            <a:t>volume</a:t>
          </a:r>
          <a:r>
            <a:rPr lang="en-GB" sz="1200" kern="1200">
              <a:solidFill>
                <a:srgbClr val="FFFFFF"/>
              </a:solidFill>
              <a:ea typeface="+mn-ea"/>
              <a:cs typeface="+mn-cs"/>
            </a:rPr>
            <a:t> and </a:t>
          </a:r>
          <a:r>
            <a:rPr lang="en-GB" sz="1200" b="1" kern="1200">
              <a:solidFill>
                <a:srgbClr val="FFFFFF"/>
              </a:solidFill>
              <a:ea typeface="+mn-ea"/>
              <a:cs typeface="+mn-cs"/>
            </a:rPr>
            <a:t>trend</a:t>
          </a:r>
          <a:r>
            <a:rPr lang="en-GB" sz="1200" kern="1200">
              <a:solidFill>
                <a:srgbClr val="FFFFFF"/>
              </a:solidFill>
              <a:ea typeface="+mn-ea"/>
              <a:cs typeface="+mn-cs"/>
            </a:rPr>
            <a:t> of high-intent digital searches across the entire three-month period</a:t>
          </a:r>
        </a:p>
      </dsp:txBody>
      <dsp:txXfrm>
        <a:off x="379690" y="741940"/>
        <a:ext cx="3062170" cy="1076541"/>
      </dsp:txXfrm>
    </dsp:sp>
    <dsp:sp modelId="{9B231B31-2213-4BC3-B019-6CC77763A765}">
      <dsp:nvSpPr>
        <dsp:cNvPr id="0" name=""/>
        <dsp:cNvSpPr/>
      </dsp:nvSpPr>
      <dsp:spPr>
        <a:xfrm>
          <a:off x="379690" y="363696"/>
          <a:ext cx="3062170" cy="378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b="1" kern="1200">
              <a:solidFill>
                <a:srgbClr val="FFFFFF"/>
              </a:solidFill>
              <a:ea typeface="+mn-ea"/>
              <a:cs typeface="+mn-cs"/>
            </a:rPr>
            <a:t>Define Market Volume</a:t>
          </a:r>
        </a:p>
      </dsp:txBody>
      <dsp:txXfrm>
        <a:off x="379690" y="363696"/>
        <a:ext cx="3062170" cy="378244"/>
      </dsp:txXfrm>
    </dsp:sp>
    <dsp:sp modelId="{1026D667-35FB-4B55-845C-975FD2CFD7FE}">
      <dsp:nvSpPr>
        <dsp:cNvPr id="0" name=""/>
        <dsp:cNvSpPr/>
      </dsp:nvSpPr>
      <dsp:spPr>
        <a:xfrm>
          <a:off x="190568" y="741940"/>
          <a:ext cx="0" cy="1076541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EDED2-5214-42D1-B762-D97070A4FDE3}">
      <dsp:nvSpPr>
        <dsp:cNvPr id="0" name=""/>
        <dsp:cNvSpPr/>
      </dsp:nvSpPr>
      <dsp:spPr>
        <a:xfrm>
          <a:off x="156526" y="1784439"/>
          <a:ext cx="68083" cy="68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13EAB-CA4C-4D35-BB7F-32F8A0161164}">
      <dsp:nvSpPr>
        <dsp:cNvPr id="0" name=""/>
        <dsp:cNvSpPr/>
      </dsp:nvSpPr>
      <dsp:spPr>
        <a:xfrm rot="18900000">
          <a:off x="1895835" y="2950415"/>
          <a:ext cx="267459" cy="26745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1220F-7666-4C21-BC7C-D5FDE294EA9C}">
      <dsp:nvSpPr>
        <dsp:cNvPr id="0" name=""/>
        <dsp:cNvSpPr/>
      </dsp:nvSpPr>
      <dsp:spPr>
        <a:xfrm>
          <a:off x="1925547" y="2980127"/>
          <a:ext cx="208034" cy="20803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CB08B-EFEA-48F4-A0B7-FB2A7C05112E}">
      <dsp:nvSpPr>
        <dsp:cNvPr id="0" name=""/>
        <dsp:cNvSpPr/>
      </dsp:nvSpPr>
      <dsp:spPr>
        <a:xfrm>
          <a:off x="2218687" y="1818481"/>
          <a:ext cx="3062170" cy="1076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solidFill>
                <a:srgbClr val="FFFFFF"/>
              </a:solidFill>
              <a:latin typeface="Century Gothic" panose="020B0502020202020204"/>
              <a:ea typeface="+mn-ea"/>
              <a:cs typeface="+mn-cs"/>
            </a:rPr>
            <a:t>Analyse</a:t>
          </a:r>
          <a:r>
            <a:rPr lang="en-GB" sz="1200" kern="1200">
              <a:solidFill>
                <a:srgbClr val="FFFFFF"/>
              </a:solidFill>
              <a:ea typeface="+mn-ea"/>
              <a:cs typeface="+mn-cs"/>
            </a:rPr>
            <a:t> high-intent (CTR) patterns by breaking down activity across </a:t>
          </a:r>
          <a:r>
            <a:rPr lang="en-GB" sz="1200" b="1" kern="1200">
              <a:solidFill>
                <a:srgbClr val="FFFFFF"/>
              </a:solidFill>
              <a:ea typeface="+mn-ea"/>
              <a:cs typeface="+mn-cs"/>
            </a:rPr>
            <a:t>Category, Hour, and Day</a:t>
          </a:r>
          <a:endParaRPr lang="en-GB" sz="1200" kern="1200">
            <a:solidFill>
              <a:srgbClr val="FFFFFF"/>
            </a:solidFill>
            <a:ea typeface="+mn-ea"/>
            <a:cs typeface="+mn-cs"/>
          </a:endParaRPr>
        </a:p>
      </dsp:txBody>
      <dsp:txXfrm>
        <a:off x="2218687" y="1818481"/>
        <a:ext cx="3062170" cy="1076541"/>
      </dsp:txXfrm>
    </dsp:sp>
    <dsp:sp modelId="{74C583A8-A247-45D9-8D51-37CBB74040C4}">
      <dsp:nvSpPr>
        <dsp:cNvPr id="0" name=""/>
        <dsp:cNvSpPr/>
      </dsp:nvSpPr>
      <dsp:spPr>
        <a:xfrm>
          <a:off x="2218687" y="2895022"/>
          <a:ext cx="3062170" cy="378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b="1" kern="1200">
              <a:solidFill>
                <a:srgbClr val="FFFFFF"/>
              </a:solidFill>
              <a:ea typeface="+mn-ea"/>
              <a:cs typeface="+mn-cs"/>
            </a:rPr>
            <a:t>Segment User Intent</a:t>
          </a:r>
        </a:p>
      </dsp:txBody>
      <dsp:txXfrm>
        <a:off x="2218687" y="2895022"/>
        <a:ext cx="3062170" cy="378244"/>
      </dsp:txXfrm>
    </dsp:sp>
    <dsp:sp modelId="{48DBD959-268A-4D32-B9AB-C2EC01C7DFE0}">
      <dsp:nvSpPr>
        <dsp:cNvPr id="0" name=""/>
        <dsp:cNvSpPr/>
      </dsp:nvSpPr>
      <dsp:spPr>
        <a:xfrm>
          <a:off x="2029565" y="1818481"/>
          <a:ext cx="0" cy="1076541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AFE47-C8B6-4011-B864-0B7992B52EE6}">
      <dsp:nvSpPr>
        <dsp:cNvPr id="0" name=""/>
        <dsp:cNvSpPr/>
      </dsp:nvSpPr>
      <dsp:spPr>
        <a:xfrm>
          <a:off x="1995523" y="1784439"/>
          <a:ext cx="68083" cy="68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C4647-F39A-4E39-905D-D94CF9842CBF}">
      <dsp:nvSpPr>
        <dsp:cNvPr id="0" name=""/>
        <dsp:cNvSpPr/>
      </dsp:nvSpPr>
      <dsp:spPr>
        <a:xfrm rot="8100000">
          <a:off x="3734832" y="419088"/>
          <a:ext cx="267459" cy="26745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4E0B0-B878-443F-BC61-801F77CAEEFE}">
      <dsp:nvSpPr>
        <dsp:cNvPr id="0" name=""/>
        <dsp:cNvSpPr/>
      </dsp:nvSpPr>
      <dsp:spPr>
        <a:xfrm>
          <a:off x="3764545" y="448801"/>
          <a:ext cx="208034" cy="20803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38F60-D16C-4FB4-AC61-87AD06BE07E0}">
      <dsp:nvSpPr>
        <dsp:cNvPr id="0" name=""/>
        <dsp:cNvSpPr/>
      </dsp:nvSpPr>
      <dsp:spPr>
        <a:xfrm>
          <a:off x="4057684" y="741940"/>
          <a:ext cx="3062170" cy="1076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solidFill>
                <a:srgbClr val="FFFFFF"/>
              </a:solidFill>
              <a:ea typeface="+mn-ea"/>
              <a:cs typeface="+mn-cs"/>
            </a:rPr>
            <a:t>Determine the </a:t>
          </a:r>
          <a:r>
            <a:rPr lang="en-GB" sz="1200" b="1" kern="1200">
              <a:solidFill>
                <a:srgbClr val="FFFFFF"/>
              </a:solidFill>
              <a:ea typeface="+mn-ea"/>
              <a:cs typeface="+mn-cs"/>
            </a:rPr>
            <a:t>Top 5 most clicked domains</a:t>
          </a:r>
          <a:r>
            <a:rPr lang="en-GB" sz="1200" kern="1200">
              <a:solidFill>
                <a:srgbClr val="FFFFFF"/>
              </a:solidFill>
              <a:ea typeface="+mn-ea"/>
              <a:cs typeface="+mn-cs"/>
            </a:rPr>
            <a:t> within each digital product category to establish the competitive landscape</a:t>
          </a:r>
        </a:p>
      </dsp:txBody>
      <dsp:txXfrm>
        <a:off x="4057684" y="741940"/>
        <a:ext cx="3062170" cy="1076541"/>
      </dsp:txXfrm>
    </dsp:sp>
    <dsp:sp modelId="{B7DFEA63-2B0B-43DF-A315-09D7E19C3B47}">
      <dsp:nvSpPr>
        <dsp:cNvPr id="0" name=""/>
        <dsp:cNvSpPr/>
      </dsp:nvSpPr>
      <dsp:spPr>
        <a:xfrm>
          <a:off x="4057684" y="363696"/>
          <a:ext cx="3062170" cy="378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b="1" kern="1200">
              <a:solidFill>
                <a:srgbClr val="FFFFFF"/>
              </a:solidFill>
              <a:ea typeface="+mn-ea"/>
              <a:cs typeface="+mn-cs"/>
            </a:rPr>
            <a:t>Rank Top Domains</a:t>
          </a:r>
        </a:p>
      </dsp:txBody>
      <dsp:txXfrm>
        <a:off x="4057684" y="363696"/>
        <a:ext cx="3062170" cy="378244"/>
      </dsp:txXfrm>
    </dsp:sp>
    <dsp:sp modelId="{10EDFB1D-6F9D-431F-A2A4-9F8C2E4AFE12}">
      <dsp:nvSpPr>
        <dsp:cNvPr id="0" name=""/>
        <dsp:cNvSpPr/>
      </dsp:nvSpPr>
      <dsp:spPr>
        <a:xfrm>
          <a:off x="3868562" y="741940"/>
          <a:ext cx="0" cy="1076541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CDED5E-05AD-419E-A29B-0B72D8C401DB}">
      <dsp:nvSpPr>
        <dsp:cNvPr id="0" name=""/>
        <dsp:cNvSpPr/>
      </dsp:nvSpPr>
      <dsp:spPr>
        <a:xfrm>
          <a:off x="3834520" y="1784439"/>
          <a:ext cx="68083" cy="68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B101F-A5D1-4736-987B-14D721982A85}">
      <dsp:nvSpPr>
        <dsp:cNvPr id="0" name=""/>
        <dsp:cNvSpPr/>
      </dsp:nvSpPr>
      <dsp:spPr>
        <a:xfrm rot="18900000">
          <a:off x="5573829" y="2950415"/>
          <a:ext cx="267459" cy="26745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19586-6B55-45AB-AC53-61F28A7E22A6}">
      <dsp:nvSpPr>
        <dsp:cNvPr id="0" name=""/>
        <dsp:cNvSpPr/>
      </dsp:nvSpPr>
      <dsp:spPr>
        <a:xfrm>
          <a:off x="5603542" y="2980127"/>
          <a:ext cx="208034" cy="20803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00F60-030D-40D1-BEB6-AD111FFFD265}">
      <dsp:nvSpPr>
        <dsp:cNvPr id="0" name=""/>
        <dsp:cNvSpPr/>
      </dsp:nvSpPr>
      <dsp:spPr>
        <a:xfrm>
          <a:off x="5896681" y="1818481"/>
          <a:ext cx="3062170" cy="1076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solidFill>
                <a:srgbClr val="FFFFFF"/>
              </a:solidFill>
              <a:ea typeface="+mn-ea"/>
              <a:cs typeface="+mn-cs"/>
            </a:rPr>
            <a:t>Correlate search spikes with 10 external </a:t>
          </a:r>
          <a:r>
            <a:rPr lang="en-GB" sz="1200" b="1" kern="1200">
              <a:solidFill>
                <a:srgbClr val="FFFFFF"/>
              </a:solidFill>
              <a:ea typeface="+mn-ea"/>
              <a:cs typeface="+mn-cs"/>
            </a:rPr>
            <a:t>market event dates</a:t>
          </a:r>
          <a:r>
            <a:rPr lang="en-GB" sz="1200" kern="1200">
              <a:solidFill>
                <a:srgbClr val="FFFFFF"/>
              </a:solidFill>
              <a:ea typeface="+mn-ea"/>
              <a:cs typeface="+mn-cs"/>
            </a:rPr>
            <a:t> to confirm the external impact on user behavior</a:t>
          </a:r>
          <a:endParaRPr lang="en-GB" sz="1200" kern="1200">
            <a:solidFill>
              <a:srgbClr val="FFFFFF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5896681" y="1818481"/>
        <a:ext cx="3062170" cy="1076541"/>
      </dsp:txXfrm>
    </dsp:sp>
    <dsp:sp modelId="{BB3A6488-2BF7-4E18-A0DE-E52F81F5A39A}">
      <dsp:nvSpPr>
        <dsp:cNvPr id="0" name=""/>
        <dsp:cNvSpPr/>
      </dsp:nvSpPr>
      <dsp:spPr>
        <a:xfrm>
          <a:off x="5896681" y="2895022"/>
          <a:ext cx="3062170" cy="378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b="1" kern="1200">
              <a:solidFill>
                <a:srgbClr val="FFFFFF"/>
              </a:solidFill>
              <a:ea typeface="+mn-ea"/>
              <a:cs typeface="+mn-cs"/>
            </a:rPr>
            <a:t>Validate Market Stimulus</a:t>
          </a:r>
          <a:endParaRPr lang="en-GB" sz="1600" b="1" kern="1200">
            <a:solidFill>
              <a:srgbClr val="FFFFFF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5896681" y="2895022"/>
        <a:ext cx="3062170" cy="378244"/>
      </dsp:txXfrm>
    </dsp:sp>
    <dsp:sp modelId="{0E92DA74-ECD3-4B1F-AE14-42C0EABBAA56}">
      <dsp:nvSpPr>
        <dsp:cNvPr id="0" name=""/>
        <dsp:cNvSpPr/>
      </dsp:nvSpPr>
      <dsp:spPr>
        <a:xfrm>
          <a:off x="5707559" y="1818481"/>
          <a:ext cx="0" cy="1076541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BBA17-057A-43AB-AC19-3E12AB030856}">
      <dsp:nvSpPr>
        <dsp:cNvPr id="0" name=""/>
        <dsp:cNvSpPr/>
      </dsp:nvSpPr>
      <dsp:spPr>
        <a:xfrm>
          <a:off x="5673517" y="1784439"/>
          <a:ext cx="68083" cy="68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592E6-EAE9-4210-9F73-5C1D67AB8453}">
      <dsp:nvSpPr>
        <dsp:cNvPr id="0" name=""/>
        <dsp:cNvSpPr/>
      </dsp:nvSpPr>
      <dsp:spPr>
        <a:xfrm rot="8100000">
          <a:off x="7412826" y="419088"/>
          <a:ext cx="267459" cy="26745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B6AA7-C1A1-4FA5-A7AD-893B6DD5C83D}">
      <dsp:nvSpPr>
        <dsp:cNvPr id="0" name=""/>
        <dsp:cNvSpPr/>
      </dsp:nvSpPr>
      <dsp:spPr>
        <a:xfrm>
          <a:off x="7442539" y="448801"/>
          <a:ext cx="208034" cy="20803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5D27D-C83B-4A4C-B51E-6CF589FABB63}">
      <dsp:nvSpPr>
        <dsp:cNvPr id="0" name=""/>
        <dsp:cNvSpPr/>
      </dsp:nvSpPr>
      <dsp:spPr>
        <a:xfrm>
          <a:off x="7735678" y="741940"/>
          <a:ext cx="3062170" cy="1076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solidFill>
                <a:srgbClr val="FFFFFF"/>
              </a:solidFill>
              <a:ea typeface="+mn-ea"/>
              <a:cs typeface="+mn-cs"/>
            </a:rPr>
            <a:t>Compare the smoothed AOL search trend (Internal Signal) with </a:t>
          </a:r>
          <a:r>
            <a:rPr lang="en-GB" sz="1200" b="1" kern="1200">
              <a:solidFill>
                <a:srgbClr val="FFFFFF"/>
              </a:solidFill>
              <a:ea typeface="+mn-ea"/>
              <a:cs typeface="+mn-cs"/>
            </a:rPr>
            <a:t>AAPL/EBAY stock prices</a:t>
          </a:r>
          <a:r>
            <a:rPr lang="en-GB" sz="1200" kern="1200">
              <a:solidFill>
                <a:srgbClr val="FFFFFF"/>
              </a:solidFill>
              <a:ea typeface="+mn-ea"/>
              <a:cs typeface="+mn-cs"/>
            </a:rPr>
            <a:t> to identify a potential </a:t>
          </a:r>
          <a:r>
            <a:rPr lang="en-GB" sz="1200" b="1" kern="1200">
              <a:solidFill>
                <a:srgbClr val="FFFFFF"/>
              </a:solidFill>
              <a:ea typeface="+mn-ea"/>
              <a:cs typeface="+mn-cs"/>
            </a:rPr>
            <a:t>leading indicator</a:t>
          </a:r>
          <a:endParaRPr lang="en-GB" sz="1200" kern="1200">
            <a:solidFill>
              <a:srgbClr val="FFFFFF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7735678" y="741940"/>
        <a:ext cx="3062170" cy="1076541"/>
      </dsp:txXfrm>
    </dsp:sp>
    <dsp:sp modelId="{B1C4E511-CA80-401D-A900-CE89A63023D0}">
      <dsp:nvSpPr>
        <dsp:cNvPr id="0" name=""/>
        <dsp:cNvSpPr/>
      </dsp:nvSpPr>
      <dsp:spPr>
        <a:xfrm>
          <a:off x="7735678" y="363696"/>
          <a:ext cx="3062170" cy="378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b="1" kern="1200">
              <a:solidFill>
                <a:srgbClr val="FFFFFF"/>
              </a:solidFill>
              <a:ea typeface="+mn-ea"/>
              <a:cs typeface="+mn-cs"/>
            </a:rPr>
            <a:t>Correlate Financial Confidence</a:t>
          </a:r>
          <a:endParaRPr lang="en-GB" sz="1600" b="1" kern="1200">
            <a:solidFill>
              <a:srgbClr val="FFFFFF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7735678" y="363696"/>
        <a:ext cx="3062170" cy="378244"/>
      </dsp:txXfrm>
    </dsp:sp>
    <dsp:sp modelId="{C127C52F-6BC7-4B85-8D00-438E0129ED6D}">
      <dsp:nvSpPr>
        <dsp:cNvPr id="0" name=""/>
        <dsp:cNvSpPr/>
      </dsp:nvSpPr>
      <dsp:spPr>
        <a:xfrm>
          <a:off x="7546556" y="741940"/>
          <a:ext cx="0" cy="1076541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388FE-E797-49C2-9F1E-010E466227D4}">
      <dsp:nvSpPr>
        <dsp:cNvPr id="0" name=""/>
        <dsp:cNvSpPr/>
      </dsp:nvSpPr>
      <dsp:spPr>
        <a:xfrm>
          <a:off x="7512514" y="1784439"/>
          <a:ext cx="68083" cy="68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AAD47-6AFD-4669-A71E-F60C5EF54E0D}" type="datetimeFigureOut">
              <a:t>10/02/2026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98F89-CC84-4468-B176-4835168BEFE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73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98F89-CC84-4468-B176-4835168BEFE7}" type="slidenum">
              <a:rPr lang="en-PK" smtClean="0"/>
              <a:t>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89841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CTE means common table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98F89-CC84-4468-B176-4835168BEFE7}" type="slidenum">
              <a:rPr lang="en-GB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83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3NF means </a:t>
            </a:r>
            <a:r>
              <a:rPr lang="en-US"/>
              <a:t>Third Normal Form (3NF) having a sort of bridge table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98F89-CC84-4468-B176-4835168BEFE7}" type="slidenum"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23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5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7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90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51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6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4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0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6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7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6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1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2/10/2026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2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finance.yahoo.com/quote/EBAY/history/?period1=1141171200&amp;period2=114912000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4_A9D6C1CF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lue blocks and networks technology background">
            <a:extLst>
              <a:ext uri="{FF2B5EF4-FFF2-40B4-BE49-F238E27FC236}">
                <a16:creationId xmlns:a16="http://schemas.microsoft.com/office/drawing/2014/main" id="{195D66A0-843F-D6D0-D268-AE955DAFC3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7046" cy="32076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E-Commerce: The trend of Digital Goods in the AOL Dataset 2006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56D58-CBD2-FB01-2A05-6C0DEB663DDC}"/>
              </a:ext>
            </a:extLst>
          </p:cNvPr>
          <p:cNvSpPr txBox="1"/>
          <p:nvPr/>
        </p:nvSpPr>
        <p:spPr>
          <a:xfrm>
            <a:off x="810001" y="5280847"/>
            <a:ext cx="2914000" cy="1343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600">
                <a:latin typeface="Arial"/>
                <a:cs typeface="Arial"/>
              </a:rPr>
              <a:t>Ebna Sina </a:t>
            </a:r>
            <a:br>
              <a:rPr lang="en-US" sz="1600">
                <a:latin typeface="Arial"/>
              </a:rPr>
            </a:br>
            <a:r>
              <a:rPr lang="en-US" sz="1600">
                <a:latin typeface="Arial"/>
                <a:cs typeface="Arial"/>
              </a:rPr>
              <a:t>Krishnakumar Mudaliar </a:t>
            </a:r>
            <a:br>
              <a:rPr lang="en-US" sz="1600">
                <a:latin typeface="Arial"/>
              </a:rPr>
            </a:br>
            <a:r>
              <a:rPr lang="en-US" sz="1600">
                <a:latin typeface="Arial"/>
                <a:cs typeface="Arial"/>
              </a:rPr>
              <a:t>Chimagbanwe Umeh </a:t>
            </a:r>
            <a:br>
              <a:rPr lang="en-US" sz="1600">
                <a:latin typeface="Arial"/>
              </a:rPr>
            </a:br>
            <a:r>
              <a:rPr lang="en-US" sz="1600">
                <a:latin typeface="Arial"/>
                <a:cs typeface="Arial"/>
              </a:rPr>
              <a:t>Ravi Pandit</a:t>
            </a:r>
            <a:br>
              <a:rPr lang="en-US" sz="1600">
                <a:latin typeface="Arial"/>
              </a:rPr>
            </a:br>
            <a:r>
              <a:rPr lang="en-US" sz="1600">
                <a:latin typeface="Arial"/>
                <a:cs typeface="Arial"/>
              </a:rPr>
              <a:t>Sunbla Khan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6244C-86B4-B21B-9B91-BD4498C03885}"/>
              </a:ext>
            </a:extLst>
          </p:cNvPr>
          <p:cNvSpPr txBox="1"/>
          <p:nvPr/>
        </p:nvSpPr>
        <p:spPr>
          <a:xfrm>
            <a:off x="9458127" y="5530287"/>
            <a:ext cx="1925782" cy="10978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400">
                <a:solidFill>
                  <a:schemeClr val="accent2">
                    <a:lumMod val="40000"/>
                    <a:lumOff val="60000"/>
                  </a:schemeClr>
                </a:solidFill>
              </a:rPr>
              <a:t>Business Intelligence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400">
                <a:solidFill>
                  <a:schemeClr val="accent2">
                    <a:lumMod val="40000"/>
                    <a:lumOff val="60000"/>
                  </a:schemeClr>
                </a:solidFill>
              </a:rPr>
              <a:t>M.Sc. Data Science</a:t>
            </a:r>
            <a:br>
              <a:rPr lang="en-GB" sz="140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GB" sz="1400">
                <a:solidFill>
                  <a:schemeClr val="accent2">
                    <a:lumMod val="40000"/>
                    <a:lumOff val="60000"/>
                  </a:schemeClr>
                </a:solidFill>
              </a:rPr>
              <a:t>December 08, 2025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A5E6-E607-BD94-0EEB-AF2CD431B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Q1: Volume analysis of digital content-related searches</a:t>
            </a:r>
            <a:endParaRPr lang="en-GB" sz="2800" b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E0E670-4500-941A-E007-191E215E5728}"/>
              </a:ext>
            </a:extLst>
          </p:cNvPr>
          <p:cNvGrpSpPr/>
          <p:nvPr/>
        </p:nvGrpSpPr>
        <p:grpSpPr>
          <a:xfrm>
            <a:off x="386484" y="2385580"/>
            <a:ext cx="6327487" cy="3911023"/>
            <a:chOff x="386484" y="2385580"/>
            <a:chExt cx="6327487" cy="3911023"/>
          </a:xfrm>
        </p:grpSpPr>
        <p:pic>
          <p:nvPicPr>
            <p:cNvPr id="3" name="Picture 2" descr="A computer screen with text&#10;&#10;AI-generated content may be incorrect.">
              <a:extLst>
                <a:ext uri="{FF2B5EF4-FFF2-40B4-BE49-F238E27FC236}">
                  <a16:creationId xmlns:a16="http://schemas.microsoft.com/office/drawing/2014/main" id="{642B93EC-2A21-282C-17FC-002135EB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484" y="2385580"/>
              <a:ext cx="6327487" cy="391102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8ACB8BA-9D4A-38C4-7287-B23E9A3CD4A5}"/>
                </a:ext>
              </a:extLst>
            </p:cNvPr>
            <p:cNvCxnSpPr/>
            <p:nvPr/>
          </p:nvCxnSpPr>
          <p:spPr>
            <a:xfrm flipV="1">
              <a:off x="1339272" y="4675909"/>
              <a:ext cx="658091" cy="11545"/>
            </a:xfrm>
            <a:prstGeom prst="straightConnector1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B1C118-2B2E-A9A1-DA22-D297BCA91651}"/>
              </a:ext>
            </a:extLst>
          </p:cNvPr>
          <p:cNvSpPr txBox="1"/>
          <p:nvPr/>
        </p:nvSpPr>
        <p:spPr>
          <a:xfrm>
            <a:off x="8003523" y="2563549"/>
            <a:ext cx="319737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GB" sz="1600"/>
              <a:t>Join TIMEDIM and DIGITAL_QUERY_IDS</a:t>
            </a:r>
            <a:endParaRPr lang="en-US"/>
          </a:p>
          <a:p>
            <a:pPr marL="285750" indent="-285750">
              <a:buFont typeface="Wingdings"/>
              <a:buChar char="v"/>
            </a:pPr>
            <a:endParaRPr lang="en-GB" sz="1600"/>
          </a:p>
          <a:p>
            <a:pPr marL="285750" indent="-285750">
              <a:buFont typeface="Wingdings"/>
              <a:buChar char="v"/>
            </a:pPr>
            <a:r>
              <a:rPr lang="en-GB" sz="1600"/>
              <a:t>Group by Month and week using ROLLUP to get the break-downs</a:t>
            </a:r>
          </a:p>
          <a:p>
            <a:pPr marL="285750" indent="-285750">
              <a:buFont typeface="Wingdings"/>
              <a:buChar char="v"/>
            </a:pPr>
            <a:endParaRPr lang="en-GB" sz="1600"/>
          </a:p>
          <a:p>
            <a:pPr marL="285750" indent="-285750">
              <a:buFont typeface="Wingdings"/>
              <a:buChar char="v"/>
            </a:pPr>
            <a:r>
              <a:rPr lang="en-GB" sz="1600"/>
              <a:t>Order by Month also making sure the month is sorted well</a:t>
            </a:r>
          </a:p>
        </p:txBody>
      </p:sp>
    </p:spTree>
    <p:extLst>
      <p:ext uri="{BB962C8B-B14F-4D97-AF65-F5344CB8AC3E}">
        <p14:creationId xmlns:p14="http://schemas.microsoft.com/office/powerpoint/2010/main" val="2512937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D6310-C0D9-AD31-DE7A-4BE636A40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0C62-6E86-3F5C-D65E-372AE01B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Q1: Volume analysis of digital content-related searches</a:t>
            </a:r>
            <a:endParaRPr lang="en-GB" sz="2800" b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4C27B-8519-F388-C38F-E845953AC6C3}"/>
              </a:ext>
            </a:extLst>
          </p:cNvPr>
          <p:cNvSpPr txBox="1"/>
          <p:nvPr/>
        </p:nvSpPr>
        <p:spPr>
          <a:xfrm>
            <a:off x="812148" y="2944548"/>
            <a:ext cx="319737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GB" sz="1600"/>
              <a:t>Join TIMEDIM and DIGITAL_QUERY_IDS</a:t>
            </a:r>
            <a:endParaRPr lang="en-US"/>
          </a:p>
          <a:p>
            <a:pPr marL="285750" indent="-285750">
              <a:buFont typeface="Wingdings"/>
              <a:buChar char="v"/>
            </a:pPr>
            <a:endParaRPr lang="en-GB" sz="1600"/>
          </a:p>
          <a:p>
            <a:pPr marL="285750" indent="-285750">
              <a:buFont typeface="Wingdings"/>
              <a:buChar char="v"/>
            </a:pPr>
            <a:r>
              <a:rPr lang="en-GB" sz="1600"/>
              <a:t>Group by Month and week using ROLLUP to get the break-downs</a:t>
            </a:r>
          </a:p>
          <a:p>
            <a:pPr marL="285750" indent="-285750">
              <a:buFont typeface="Wingdings"/>
              <a:buChar char="v"/>
            </a:pPr>
            <a:endParaRPr lang="en-GB" sz="1600"/>
          </a:p>
          <a:p>
            <a:pPr marL="285750" indent="-285750">
              <a:buFont typeface="Wingdings"/>
              <a:buChar char="v"/>
            </a:pPr>
            <a:r>
              <a:rPr lang="en-GB" sz="1600"/>
              <a:t>Order by Month also making sure the month is sorted well</a:t>
            </a:r>
          </a:p>
        </p:txBody>
      </p:sp>
      <p:pic>
        <p:nvPicPr>
          <p:cNvPr id="9" name="Picture 8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A5CE10EA-7D9E-3A32-82EC-A288C5B4D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243" y="2035968"/>
            <a:ext cx="6206450" cy="46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9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50C3-C9AF-5A8B-8A67-13AA53E8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Q1: Visualization of the search volumes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DEBDB-C2C2-20E3-AE14-83FA210C9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Monthly totals</a:t>
            </a:r>
          </a:p>
        </p:txBody>
      </p:sp>
      <p:pic>
        <p:nvPicPr>
          <p:cNvPr id="8" name="Content Placeholder 7" descr="A graph showing the number of months and months&#10;&#10;AI-generated content may be incorrect.">
            <a:extLst>
              <a:ext uri="{FF2B5EF4-FFF2-40B4-BE49-F238E27FC236}">
                <a16:creationId xmlns:a16="http://schemas.microsoft.com/office/drawing/2014/main" id="{30292BDF-9927-4310-DC28-A006456933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729" y="2762755"/>
            <a:ext cx="5189856" cy="30866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12E8A7-6F5C-9277-8FC9-6D37E292E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Weekly Trend </a:t>
            </a:r>
          </a:p>
        </p:txBody>
      </p:sp>
      <p:pic>
        <p:nvPicPr>
          <p:cNvPr id="9" name="Content Placeholder 8" descr="A graph showing a line&#10;&#10;AI-generated content may be incorrect.">
            <a:extLst>
              <a:ext uri="{FF2B5EF4-FFF2-40B4-BE49-F238E27FC236}">
                <a16:creationId xmlns:a16="http://schemas.microsoft.com/office/drawing/2014/main" id="{33F003AF-D9FD-150B-59D7-0121BC9EED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7415" y="2859407"/>
            <a:ext cx="5194583" cy="28933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42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0347F-6151-CFEC-00D1-9096640FA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743C8-B6A2-1B08-B833-BD6BF311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QUESTION 2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F2977E-E0AE-4EB4-A059-59E908EB8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13555-4386-C114-BBB5-1EC8CD5C6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978993"/>
            <a:ext cx="5830952" cy="4900014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b="1">
                <a:ea typeface="+mn-lt"/>
                <a:cs typeface="+mn-lt"/>
              </a:rPr>
              <a:t>Which specific digital commerce categories</a:t>
            </a:r>
            <a:r>
              <a:rPr lang="en-GB" sz="2000">
                <a:ea typeface="+mn-lt"/>
                <a:cs typeface="+mn-lt"/>
              </a:rPr>
              <a:t> (Music/Media, Software, Brands) </a:t>
            </a:r>
            <a:r>
              <a:rPr lang="en-GB" sz="2000" b="1">
                <a:ea typeface="+mn-lt"/>
                <a:cs typeface="+mn-lt"/>
              </a:rPr>
              <a:t>drove the highest click-through rate (CTR)</a:t>
            </a:r>
            <a:r>
              <a:rPr lang="en-GB" sz="2000">
                <a:ea typeface="+mn-lt"/>
                <a:cs typeface="+mn-lt"/>
              </a:rPr>
              <a:t>, and how did the user search volume and intent </a:t>
            </a:r>
            <a:r>
              <a:rPr lang="en-GB" sz="2000" b="1">
                <a:ea typeface="+mn-lt"/>
                <a:cs typeface="+mn-lt"/>
              </a:rPr>
              <a:t>compare based on the hour and day of the week</a:t>
            </a:r>
            <a:r>
              <a:rPr lang="en-GB" sz="2000">
                <a:ea typeface="+mn-lt"/>
                <a:cs typeface="+mn-lt"/>
              </a:rPr>
              <a:t>?</a:t>
            </a:r>
            <a:endParaRPr lang="en-US" sz="2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512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A017-C5CB-D06B-86A9-049A3747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>
                <a:solidFill>
                  <a:schemeClr val="bg1"/>
                </a:solidFill>
              </a:rPr>
              <a:t>Q2: R</a:t>
            </a:r>
            <a:r>
              <a:rPr lang="en-GB" sz="3200" b="0">
                <a:solidFill>
                  <a:schemeClr val="bg1"/>
                </a:solidFill>
                <a:ea typeface="+mj-lt"/>
                <a:cs typeface="+mj-lt"/>
              </a:rPr>
              <a:t>ank the digital commerce categories by user intent (CTR)</a:t>
            </a:r>
            <a:r>
              <a:rPr lang="en-GB" sz="320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2878A75-B816-EA9E-D4AF-E2717EB97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029" y="2365451"/>
            <a:ext cx="7237469" cy="352105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5546D6-2FBB-68AB-BD77-20C56D66C008}"/>
              </a:ext>
            </a:extLst>
          </p:cNvPr>
          <p:cNvCxnSpPr/>
          <p:nvPr/>
        </p:nvCxnSpPr>
        <p:spPr>
          <a:xfrm>
            <a:off x="1036782" y="4673889"/>
            <a:ext cx="905163" cy="1444"/>
          </a:xfrm>
          <a:prstGeom prst="straightConnector1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4B3483-351A-A51F-AB5F-5DC0D6FACE1B}"/>
              </a:ext>
            </a:extLst>
          </p:cNvPr>
          <p:cNvSpPr txBox="1"/>
          <p:nvPr/>
        </p:nvSpPr>
        <p:spPr>
          <a:xfrm>
            <a:off x="8238259" y="2366240"/>
            <a:ext cx="36298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Group by using Grouping sets across 3 dimensions</a:t>
            </a:r>
          </a:p>
        </p:txBody>
      </p:sp>
    </p:spTree>
    <p:extLst>
      <p:ext uri="{BB962C8B-B14F-4D97-AF65-F5344CB8AC3E}">
        <p14:creationId xmlns:p14="http://schemas.microsoft.com/office/powerpoint/2010/main" val="162211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02E8A-A605-4109-A97E-C9323984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A225-3D2E-569F-0634-69A5ACAC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>
                <a:solidFill>
                  <a:schemeClr val="bg1"/>
                </a:solidFill>
              </a:rPr>
              <a:t>Q2: R</a:t>
            </a:r>
            <a:r>
              <a:rPr lang="en-GB" sz="3200" b="0">
                <a:solidFill>
                  <a:schemeClr val="bg1"/>
                </a:solidFill>
                <a:ea typeface="+mj-lt"/>
                <a:cs typeface="+mj-lt"/>
              </a:rPr>
              <a:t>ank the digital commerce categories by user intent (CTR)</a:t>
            </a:r>
            <a:r>
              <a:rPr lang="en-GB" sz="320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ED159-DEB5-6288-3ED3-C2C263E10AFC}"/>
              </a:ext>
            </a:extLst>
          </p:cNvPr>
          <p:cNvSpPr txBox="1"/>
          <p:nvPr/>
        </p:nvSpPr>
        <p:spPr>
          <a:xfrm>
            <a:off x="380134" y="3664021"/>
            <a:ext cx="235592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Group by </a:t>
            </a:r>
            <a:endParaRPr lang="en-US"/>
          </a:p>
          <a:p>
            <a:r>
              <a:rPr lang="en-GB"/>
              <a:t>using </a:t>
            </a:r>
            <a:endParaRPr lang="en-US"/>
          </a:p>
          <a:p>
            <a:r>
              <a:rPr lang="en-GB"/>
              <a:t>Grouping sets across </a:t>
            </a:r>
            <a:endParaRPr lang="en-US"/>
          </a:p>
          <a:p>
            <a:r>
              <a:rPr lang="en-GB"/>
              <a:t>3 dimensions</a:t>
            </a:r>
          </a:p>
        </p:txBody>
      </p:sp>
      <p:pic>
        <p:nvPicPr>
          <p:cNvPr id="11" name="Content Placeholder 10" descr="A computer screen shot of a black screen with colorful text&#10;&#10;AI-generated content may be incorrect.">
            <a:extLst>
              <a:ext uri="{FF2B5EF4-FFF2-40B4-BE49-F238E27FC236}">
                <a16:creationId xmlns:a16="http://schemas.microsoft.com/office/drawing/2014/main" id="{8D6D7B18-EF0B-996A-3FEB-8293BA9EB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126" y="2115132"/>
            <a:ext cx="8965151" cy="45651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98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BACE-3963-250A-2846-2F4DDB5E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>
                <a:solidFill>
                  <a:schemeClr val="bg1"/>
                </a:solidFill>
              </a:rPr>
              <a:t>Q2: </a:t>
            </a:r>
            <a:r>
              <a:rPr lang="en-GB" sz="2800" b="0">
                <a:solidFill>
                  <a:schemeClr val="bg1"/>
                </a:solidFill>
                <a:ea typeface="+mj-lt"/>
                <a:cs typeface="+mj-lt"/>
              </a:rPr>
              <a:t>Overall Category Intent (Grouping Set: Category only)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9019A7-F787-D847-0970-2CDAD8669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247" y="2453196"/>
            <a:ext cx="6526812" cy="39193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8931B-29B5-CBAE-EEC4-DAE7BAB65925}"/>
              </a:ext>
            </a:extLst>
          </p:cNvPr>
          <p:cNvSpPr txBox="1"/>
          <p:nvPr/>
        </p:nvSpPr>
        <p:spPr>
          <a:xfrm>
            <a:off x="8077200" y="2562224"/>
            <a:ext cx="3689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Media/Music has the highest Click-through-Rate.</a:t>
            </a:r>
          </a:p>
          <a:p>
            <a:endParaRPr lang="en-GB"/>
          </a:p>
          <a:p>
            <a:r>
              <a:rPr lang="en-GB"/>
              <a:t>Followed by Brand/Games</a:t>
            </a:r>
          </a:p>
        </p:txBody>
      </p:sp>
    </p:spTree>
    <p:extLst>
      <p:ext uri="{BB962C8B-B14F-4D97-AF65-F5344CB8AC3E}">
        <p14:creationId xmlns:p14="http://schemas.microsoft.com/office/powerpoint/2010/main" val="303272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2BB90-C02B-DA82-E0DC-F5D6AA6D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55" y="174685"/>
            <a:ext cx="10571998" cy="1389297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/>
              <a:t>Q2: </a:t>
            </a:r>
            <a:r>
              <a:rPr lang="en-US" sz="2800">
                <a:ea typeface="+mj-lt"/>
                <a:cs typeface="+mj-lt"/>
              </a:rPr>
              <a:t>Peak Behavioral by Hour</a:t>
            </a:r>
            <a:br>
              <a:rPr lang="en-US" sz="2800">
                <a:ea typeface="+mj-lt"/>
                <a:cs typeface="+mj-lt"/>
              </a:rPr>
            </a:br>
            <a:r>
              <a:rPr lang="en-US" sz="1800">
                <a:ea typeface="+mj-lt"/>
                <a:cs typeface="+mj-lt"/>
              </a:rPr>
              <a:t>Shows when users search for and click on digital goods, revealing early morning like for music</a:t>
            </a:r>
            <a:endParaRPr lang="en-US" sz="18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4D0D9-CBD7-D260-1005-918CF594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4" y="2187679"/>
            <a:ext cx="8825765" cy="43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68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A0C3AC-2A72-484B-B07D-F2CC519F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986477EF-3991-4D07-9F11-9E887C3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373E0-944E-5A62-59AE-167D3584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980" y="5401578"/>
            <a:ext cx="10571998" cy="9704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/>
              <a:t>Q2: Peak Behavioral by Day</a:t>
            </a:r>
            <a:br>
              <a:rPr lang="en-US" sz="4000" b="1"/>
            </a:br>
            <a:r>
              <a:rPr lang="en-US" sz="1300">
                <a:solidFill>
                  <a:schemeClr val="bg1"/>
                </a:solidFill>
              </a:rPr>
              <a:t>Compares digital commerce activity across the days of the week, more searches happened on the weekends.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6144D8-32EE-8091-7E23-749C0A58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5" y="324176"/>
            <a:ext cx="8928999" cy="410230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EDA40B90-E281-4108-8CC2-959D5F95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000" y="5154307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63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EDE4B8-996B-86B8-3C79-1F34E98C1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AB2B0-0EE5-B923-A42A-0B5E7BD9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B1203-76CD-5AF3-A8D0-1CD256F42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b="1">
                <a:ea typeface="+mn-lt"/>
                <a:cs typeface="+mn-lt"/>
              </a:rPr>
              <a:t>What were the Top 5 most popular destinations (Domains)</a:t>
            </a:r>
            <a:r>
              <a:rPr lang="en-GB" sz="2000">
                <a:ea typeface="+mn-lt"/>
                <a:cs typeface="+mn-lt"/>
              </a:rPr>
              <a:t> clicked by high-intent digital commerce searchers, </a:t>
            </a:r>
            <a:r>
              <a:rPr lang="en-GB" sz="2000" b="1">
                <a:ea typeface="+mn-lt"/>
                <a:cs typeface="+mn-lt"/>
              </a:rPr>
              <a:t>ranked within each category</a:t>
            </a:r>
            <a:r>
              <a:rPr lang="en-GB" sz="2000">
                <a:ea typeface="+mn-lt"/>
                <a:cs typeface="+mn-lt"/>
              </a:rPr>
              <a:t> (Music/Media, Software, Brands), and how often did those domains appear at the top?</a:t>
            </a:r>
            <a:endParaRPr lang="en-US" sz="2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666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3E9ED-8C10-DB6A-86D5-E0249EB2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GB" sz="3200">
                <a:solidFill>
                  <a:schemeClr val="tx1"/>
                </a:solidFill>
              </a:rPr>
              <a:t>E-commerce on Digital goods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B198E-735E-C35C-3CC8-34622D922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 lnSpcReduction="10000"/>
          </a:bodyPr>
          <a:lstStyle/>
          <a:p>
            <a:pPr marL="305435" indent="-305435">
              <a:lnSpc>
                <a:spcPct val="150000"/>
              </a:lnSpc>
            </a:pPr>
            <a:r>
              <a:rPr lang="en-GB" sz="1600" b="1">
                <a:ea typeface="+mn-lt"/>
                <a:cs typeface="+mn-lt"/>
              </a:rPr>
              <a:t>Intangible Products:</a:t>
            </a:r>
            <a:r>
              <a:rPr lang="en-GB" sz="1600">
                <a:ea typeface="+mn-lt"/>
                <a:cs typeface="+mn-lt"/>
              </a:rPr>
              <a:t> Digital goods are non-physical items (e.g., software, music, e-books, subscriptions) sold and delivered purely over the internet.</a:t>
            </a:r>
            <a:endParaRPr lang="en-GB" sz="1600"/>
          </a:p>
          <a:p>
            <a:pPr marL="305435" indent="-305435">
              <a:lnSpc>
                <a:spcPct val="150000"/>
              </a:lnSpc>
            </a:pPr>
            <a:r>
              <a:rPr lang="en-GB" sz="1600" b="1">
                <a:ea typeface="+mn-lt"/>
                <a:cs typeface="+mn-lt"/>
              </a:rPr>
              <a:t>Unique Economics:</a:t>
            </a:r>
            <a:r>
              <a:rPr lang="en-GB" sz="1600">
                <a:ea typeface="+mn-lt"/>
                <a:cs typeface="+mn-lt"/>
              </a:rPr>
              <a:t> Characterized by a </a:t>
            </a:r>
            <a:r>
              <a:rPr lang="en-GB" sz="1600" b="1">
                <a:ea typeface="+mn-lt"/>
                <a:cs typeface="+mn-lt"/>
              </a:rPr>
              <a:t>zero marginal cost</a:t>
            </a:r>
            <a:r>
              <a:rPr lang="en-GB" sz="1600">
                <a:ea typeface="+mn-lt"/>
                <a:cs typeface="+mn-lt"/>
              </a:rPr>
              <a:t> (nearly free to produce additional units) and instant global distribution, leading to high-profit margin potential.</a:t>
            </a:r>
            <a:endParaRPr lang="en-GB" sz="1600"/>
          </a:p>
          <a:p>
            <a:pPr marL="305435" indent="-305435">
              <a:lnSpc>
                <a:spcPct val="150000"/>
              </a:lnSpc>
            </a:pPr>
            <a:r>
              <a:rPr lang="en-GB" sz="1600" b="1">
                <a:ea typeface="+mn-lt"/>
                <a:cs typeface="+mn-lt"/>
              </a:rPr>
              <a:t>Historical Pivot:</a:t>
            </a:r>
            <a:r>
              <a:rPr lang="en-GB" sz="1600">
                <a:ea typeface="+mn-lt"/>
                <a:cs typeface="+mn-lt"/>
              </a:rPr>
              <a:t> The Q2 2006 period represents the crucial phase where the market pivoted from physical media (CDs, DVDs) to digital downloads and early subscription models, establishing today's digital economy foundations.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69354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343B-758A-5C42-5494-FD657A9C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>
                <a:solidFill>
                  <a:schemeClr val="bg1"/>
                </a:solidFill>
              </a:rPr>
              <a:t>Q3: </a:t>
            </a:r>
            <a:r>
              <a:rPr lang="en-GB" sz="3100" b="0">
                <a:solidFill>
                  <a:schemeClr val="bg1"/>
                </a:solidFill>
                <a:ea typeface="+mj-lt"/>
                <a:cs typeface="+mj-lt"/>
              </a:rPr>
              <a:t>Top 5 Domains Clicked by Category</a:t>
            </a:r>
            <a:endParaRPr lang="en-US" sz="31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7655EB-B0A7-3CDA-1774-4576F4CC1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832" y="2464512"/>
            <a:ext cx="5204865" cy="3656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 CTE to get </a:t>
            </a:r>
            <a:r>
              <a:rPr lang="en-US" err="1"/>
              <a:t>Digital_Clicks</a:t>
            </a:r>
            <a:r>
              <a:rPr lang="en-US"/>
              <a:t> and the </a:t>
            </a:r>
            <a:r>
              <a:rPr lang="en-US" err="1"/>
              <a:t>Ranked_Domains</a:t>
            </a:r>
          </a:p>
          <a:p>
            <a:endParaRPr lang="en-US"/>
          </a:p>
          <a:p>
            <a:r>
              <a:rPr lang="en-US"/>
              <a:t>Window function </a:t>
            </a:r>
            <a:r>
              <a:rPr lang="en-US" b="1"/>
              <a:t>RANK </a:t>
            </a:r>
            <a:r>
              <a:rPr lang="en-US"/>
              <a:t>to rank the domains based on the number of clicks partitioning by Category</a:t>
            </a:r>
          </a:p>
          <a:p>
            <a:endParaRPr lang="en-US"/>
          </a:p>
          <a:p>
            <a:r>
              <a:rPr lang="en-US"/>
              <a:t>Select the TOP 5 domains in each category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24A27-B6C0-41EA-ABCB-AA2E61FC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F3FCE8DC-E7A6-4A8F-BB57-A87EC4B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81CA27-1DB7-9A2A-A566-1E555771F073}"/>
              </a:ext>
            </a:extLst>
          </p:cNvPr>
          <p:cNvGrpSpPr/>
          <p:nvPr/>
        </p:nvGrpSpPr>
        <p:grpSpPr>
          <a:xfrm>
            <a:off x="6902517" y="323348"/>
            <a:ext cx="4871132" cy="5992749"/>
            <a:chOff x="6902517" y="323348"/>
            <a:chExt cx="4871132" cy="5992749"/>
          </a:xfrm>
        </p:grpSpPr>
        <p:pic>
          <p:nvPicPr>
            <p:cNvPr id="4" name="Content Placeholder 3" descr="DQL for getting the TOP 5 domains clicked in a category">
              <a:extLst>
                <a:ext uri="{FF2B5EF4-FFF2-40B4-BE49-F238E27FC236}">
                  <a16:creationId xmlns:a16="http://schemas.microsoft.com/office/drawing/2014/main" id="{1F7FA057-33CF-F730-A4D5-0B7B13F39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591" b="5"/>
            <a:stretch>
              <a:fillRect/>
            </a:stretch>
          </p:blipFill>
          <p:spPr>
            <a:xfrm>
              <a:off x="6902517" y="323348"/>
              <a:ext cx="4871132" cy="5992749"/>
            </a:xfrm>
            <a:prstGeom prst="rect">
              <a:avLst/>
            </a:prstGeom>
          </p:spPr>
        </p:pic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A4C50773-BAA7-AAD4-5562-C0DA66C96F9D}"/>
                </a:ext>
              </a:extLst>
            </p:cNvPr>
            <p:cNvSpPr/>
            <p:nvPr/>
          </p:nvSpPr>
          <p:spPr>
            <a:xfrm>
              <a:off x="7276846" y="3406290"/>
              <a:ext cx="232131" cy="489497"/>
            </a:xfrm>
            <a:prstGeom prst="leftBrac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E820F746-D553-9ED0-ADC0-4726761C3BBA}"/>
                </a:ext>
              </a:extLst>
            </p:cNvPr>
            <p:cNvSpPr/>
            <p:nvPr/>
          </p:nvSpPr>
          <p:spPr>
            <a:xfrm rot="10800000">
              <a:off x="10001879" y="3431521"/>
              <a:ext cx="232131" cy="489497"/>
            </a:xfrm>
            <a:prstGeom prst="leftBrac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89205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DDDF8-F6FA-C73A-BC7F-DB16AF7B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3" y="336089"/>
            <a:ext cx="6353267" cy="637139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39958D-7167-1500-7855-85726395DF54}"/>
              </a:ext>
            </a:extLst>
          </p:cNvPr>
          <p:cNvSpPr txBox="1"/>
          <p:nvPr/>
        </p:nvSpPr>
        <p:spPr>
          <a:xfrm>
            <a:off x="8164749" y="2024743"/>
            <a:ext cx="3575737" cy="40166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400">
              <a:solidFill>
                <a:srgbClr val="FFFFFF"/>
              </a:solidFill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400" b="1">
                <a:solidFill>
                  <a:srgbClr val="FFFFFF"/>
                </a:solidFill>
              </a:rPr>
              <a:t>Extreme Centralization:</a:t>
            </a:r>
            <a:r>
              <a:rPr lang="en-US" sz="1400">
                <a:solidFill>
                  <a:srgbClr val="FFFFFF"/>
                </a:solidFill>
              </a:rPr>
              <a:t> The </a:t>
            </a:r>
            <a:r>
              <a:rPr lang="en-US" sz="1400" b="1">
                <a:solidFill>
                  <a:srgbClr val="FFFFFF"/>
                </a:solidFill>
              </a:rPr>
              <a:t>Brand/Music</a:t>
            </a:r>
            <a:r>
              <a:rPr lang="en-US" sz="1400">
                <a:solidFill>
                  <a:srgbClr val="FFFFFF"/>
                </a:solidFill>
              </a:rPr>
              <a:t> category is dominated by </a:t>
            </a:r>
            <a:r>
              <a:rPr lang="en-US" sz="1400" b="1">
                <a:solidFill>
                  <a:srgbClr val="FFFFFF"/>
                </a:solidFill>
              </a:rPr>
              <a:t>Apple (iTunes)</a:t>
            </a:r>
            <a:r>
              <a:rPr lang="en-US" sz="1400">
                <a:solidFill>
                  <a:srgbClr val="FFFFFF"/>
                </a:solidFill>
              </a:rPr>
              <a:t>, capturing nearly all high-intent clicks, indicating an early monopoly on digital media access.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400">
              <a:solidFill>
                <a:srgbClr val="FFFFFF"/>
              </a:solidFill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400" b="1">
                <a:solidFill>
                  <a:srgbClr val="FFFFFF"/>
                </a:solidFill>
              </a:rPr>
              <a:t>General Volume &amp; Leader:</a:t>
            </a:r>
            <a:r>
              <a:rPr lang="en-US" sz="1400">
                <a:solidFill>
                  <a:srgbClr val="FFFFFF"/>
                </a:solidFill>
              </a:rPr>
              <a:t> The </a:t>
            </a:r>
            <a:r>
              <a:rPr lang="en-US" sz="1400" b="1">
                <a:solidFill>
                  <a:srgbClr val="FFFFFF"/>
                </a:solidFill>
              </a:rPr>
              <a:t>Brand/General</a:t>
            </a:r>
            <a:r>
              <a:rPr lang="en-US" sz="1400">
                <a:solidFill>
                  <a:srgbClr val="FFFFFF"/>
                </a:solidFill>
              </a:rPr>
              <a:t> category (led by </a:t>
            </a:r>
            <a:r>
              <a:rPr lang="en-US" sz="1400" b="1">
                <a:solidFill>
                  <a:srgbClr val="FFFFFF"/>
                </a:solidFill>
              </a:rPr>
              <a:t>eBay</a:t>
            </a:r>
            <a:r>
              <a:rPr lang="en-US" sz="1400">
                <a:solidFill>
                  <a:srgbClr val="FFFFFF"/>
                </a:solidFill>
              </a:rPr>
              <a:t>) shows the highest overall click volume, but its closest competitors are tiny in comparison.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400">
              <a:solidFill>
                <a:srgbClr val="FFFFFF"/>
              </a:solidFill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400" b="1">
                <a:solidFill>
                  <a:srgbClr val="FFFFFF"/>
                </a:solidFill>
              </a:rPr>
              <a:t>Fragmentation &amp; Emergence:</a:t>
            </a:r>
            <a:r>
              <a:rPr lang="en-US" sz="1400">
                <a:solidFill>
                  <a:srgbClr val="FFFFFF"/>
                </a:solidFill>
              </a:rPr>
              <a:t> The </a:t>
            </a:r>
            <a:r>
              <a:rPr lang="en-US" sz="1400" b="1">
                <a:solidFill>
                  <a:srgbClr val="FFFFFF"/>
                </a:solidFill>
              </a:rPr>
              <a:t>Software/Tech</a:t>
            </a:r>
            <a:r>
              <a:rPr lang="en-US" sz="1400">
                <a:solidFill>
                  <a:srgbClr val="FFFFFF"/>
                </a:solidFill>
              </a:rPr>
              <a:t> market is highly fragmented with no clear leader, while </a:t>
            </a:r>
            <a:r>
              <a:rPr lang="en-US" sz="1400" b="1">
                <a:solidFill>
                  <a:srgbClr val="FFFFFF"/>
                </a:solidFill>
              </a:rPr>
              <a:t>Facebook</a:t>
            </a:r>
            <a:r>
              <a:rPr lang="en-US" sz="1400">
                <a:solidFill>
                  <a:srgbClr val="FFFFFF"/>
                </a:solidFill>
              </a:rPr>
              <a:t> surprisingly leads the high-intent clicks for the </a:t>
            </a:r>
            <a:r>
              <a:rPr lang="en-US" sz="1400" b="1">
                <a:solidFill>
                  <a:srgbClr val="FFFFFF"/>
                </a:solidFill>
              </a:rPr>
              <a:t>Media/Reading</a:t>
            </a:r>
            <a:r>
              <a:rPr lang="en-US" sz="1400">
                <a:solidFill>
                  <a:srgbClr val="FFFFFF"/>
                </a:solidFill>
              </a:rPr>
              <a:t> category.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D32FD-A2BD-33D2-7771-FB19F70ABB7F}"/>
              </a:ext>
            </a:extLst>
          </p:cNvPr>
          <p:cNvSpPr txBox="1"/>
          <p:nvPr/>
        </p:nvSpPr>
        <p:spPr>
          <a:xfrm>
            <a:off x="7859977" y="452680"/>
            <a:ext cx="4135121" cy="10002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b="1">
                <a:solidFill>
                  <a:schemeClr val="bg1"/>
                </a:solidFill>
              </a:rPr>
              <a:t>Q3: Competitive Landscape Insights</a:t>
            </a:r>
          </a:p>
          <a:p>
            <a:pPr algn="l">
              <a:spcAft>
                <a:spcPts val="600"/>
              </a:spcAft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823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7AD2C-8AD4-C61D-5E37-38164968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83424F8-E0A2-E0B8-C38E-38EFDD4E5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567FD-4FEE-6EB0-622E-0C949C8E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QUESTION 4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6CB9078-3C5E-E2C8-8936-085A13A2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D02-1557-22FC-28FD-5D8898ECD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978993"/>
            <a:ext cx="5830952" cy="4900014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b="1">
                <a:ea typeface="+mn-lt"/>
                <a:cs typeface="+mn-lt"/>
              </a:rPr>
              <a:t>To what extent did key digital commerce product launches or market announcements serve as a demonstrable stimulus for changes in search volume</a:t>
            </a:r>
            <a:r>
              <a:rPr lang="en-GB" sz="2000">
                <a:ea typeface="+mn-lt"/>
                <a:cs typeface="+mn-lt"/>
              </a:rPr>
              <a:t> for related brands during the March–May 2006 period?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9320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7CC43-CE5E-7B71-5955-2B71BB79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31" y="447188"/>
            <a:ext cx="10546767" cy="556649"/>
          </a:xfrm>
          <a:effectLst/>
        </p:spPr>
        <p:txBody>
          <a:bodyPr>
            <a:normAutofit fontScale="90000"/>
          </a:bodyPr>
          <a:lstStyle/>
          <a:p>
            <a:r>
              <a:rPr lang="en-GB"/>
              <a:t>Q4: </a:t>
            </a:r>
            <a:r>
              <a:rPr lang="en-GB" b="0">
                <a:ea typeface="+mj-lt"/>
                <a:cs typeface="+mj-lt"/>
              </a:rPr>
              <a:t>Real-World Event Correlation</a:t>
            </a:r>
            <a:r>
              <a:rPr lang="en-GB"/>
              <a:t> </a:t>
            </a:r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D22AF6-9496-C83F-6783-125A379A9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342" y="2186959"/>
            <a:ext cx="7403272" cy="3333239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FDBC3-FE96-9EB2-FE9E-B36471F182B7}"/>
              </a:ext>
            </a:extLst>
          </p:cNvPr>
          <p:cNvSpPr txBox="1"/>
          <p:nvPr/>
        </p:nvSpPr>
        <p:spPr>
          <a:xfrm>
            <a:off x="862927" y="1095059"/>
            <a:ext cx="10888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ETL Process for real world events ecommerce that happened around March to May  2006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A1478-911D-0AC1-EE8E-841723580DFB}"/>
              </a:ext>
            </a:extLst>
          </p:cNvPr>
          <p:cNvSpPr txBox="1"/>
          <p:nvPr/>
        </p:nvSpPr>
        <p:spPr>
          <a:xfrm>
            <a:off x="393616" y="5778080"/>
            <a:ext cx="1110501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/>
              <a:t>ECOM_EVENTS</a:t>
            </a:r>
            <a:r>
              <a:rPr lang="en-GB" sz="1600"/>
              <a:t> table hold some major events that happen between the period of March to May 2006.</a:t>
            </a:r>
          </a:p>
          <a:p>
            <a:endParaRPr lang="en-GB" sz="1600"/>
          </a:p>
          <a:p>
            <a:r>
              <a:rPr lang="en-GB" sz="1600"/>
              <a:t>Data Source: Google search</a:t>
            </a:r>
          </a:p>
        </p:txBody>
      </p:sp>
    </p:spTree>
    <p:extLst>
      <p:ext uri="{BB962C8B-B14F-4D97-AF65-F5344CB8AC3E}">
        <p14:creationId xmlns:p14="http://schemas.microsoft.com/office/powerpoint/2010/main" val="10790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95A45-EBD0-0F74-8AA9-837792DC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46F060-AAF0-9B98-FE22-4193C61B5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E860DCCE-0510-4CC1-BE72-1BBCDACD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A942D-01DA-189F-A1E3-C9D9885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31" y="447188"/>
            <a:ext cx="10546767" cy="556649"/>
          </a:xfrm>
          <a:effectLst/>
        </p:spPr>
        <p:txBody>
          <a:bodyPr>
            <a:normAutofit fontScale="90000"/>
          </a:bodyPr>
          <a:lstStyle/>
          <a:p>
            <a:r>
              <a:rPr lang="en-GB"/>
              <a:t>Q4: </a:t>
            </a:r>
            <a:r>
              <a:rPr lang="en-GB" b="0">
                <a:ea typeface="+mj-lt"/>
                <a:cs typeface="+mj-lt"/>
              </a:rPr>
              <a:t>Real-World Event Correlation</a:t>
            </a:r>
            <a:r>
              <a:rPr lang="en-GB"/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FC81E-9CA9-8129-1274-211260C96826}"/>
              </a:ext>
            </a:extLst>
          </p:cNvPr>
          <p:cNvSpPr txBox="1"/>
          <p:nvPr/>
        </p:nvSpPr>
        <p:spPr>
          <a:xfrm>
            <a:off x="862927" y="1095059"/>
            <a:ext cx="10888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ETL Process for real world events ecommerce that happened around March to May  2006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6240F-C8AD-6058-EE0C-B6CE55FFB84A}"/>
              </a:ext>
            </a:extLst>
          </p:cNvPr>
          <p:cNvSpPr txBox="1"/>
          <p:nvPr/>
        </p:nvSpPr>
        <p:spPr>
          <a:xfrm>
            <a:off x="837695" y="5233074"/>
            <a:ext cx="103228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ea typeface="+mn-lt"/>
                <a:cs typeface="+mn-lt"/>
              </a:rPr>
              <a:t>ECOM_EVENT_TIME</a:t>
            </a:r>
            <a:r>
              <a:rPr lang="en-GB" sz="1600" b="1"/>
              <a:t> </a:t>
            </a:r>
            <a:r>
              <a:rPr lang="en-GB" sz="1600"/>
              <a:t>table hold a many to many relationship between the </a:t>
            </a:r>
            <a:r>
              <a:rPr lang="en-GB" sz="1600" b="1"/>
              <a:t>ECOM_EVENTS</a:t>
            </a:r>
            <a:r>
              <a:rPr lang="en-GB" sz="1600"/>
              <a:t> and the </a:t>
            </a:r>
            <a:r>
              <a:rPr lang="en-GB" sz="1600" b="1"/>
              <a:t>TIMEID</a:t>
            </a:r>
            <a:r>
              <a:rPr lang="en-GB" sz="1600"/>
              <a:t> </a:t>
            </a:r>
            <a:endParaRPr lang="en-US"/>
          </a:p>
        </p:txBody>
      </p:sp>
      <p:pic>
        <p:nvPicPr>
          <p:cNvPr id="8" name="Content Placeholder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4B9C4D7-17AC-F3AA-6AE7-056C74D89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232" y="2376380"/>
            <a:ext cx="8297600" cy="248558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41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C151E-2E8E-82CC-E434-E3433DA1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11191E-06EC-9F07-88A7-17EA4684A2D7}"/>
              </a:ext>
            </a:extLst>
          </p:cNvPr>
          <p:cNvSpPr/>
          <p:nvPr/>
        </p:nvSpPr>
        <p:spPr>
          <a:xfrm>
            <a:off x="150091" y="173181"/>
            <a:ext cx="11891817" cy="923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Q4: Extended Schema with real world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44A45-B733-5D7E-0010-3E9757BEA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1" t="5000" r="4321" b="4896"/>
          <a:stretch>
            <a:fillRect/>
          </a:stretch>
        </p:blipFill>
        <p:spPr>
          <a:xfrm>
            <a:off x="1084407" y="1513639"/>
            <a:ext cx="6993180" cy="49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8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9E6F1037-7537-9168-40EC-8AEF75A0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43" y="2503631"/>
            <a:ext cx="5200652" cy="3628738"/>
          </a:xfrm>
          <a:prstGeom prst="rect">
            <a:avLst/>
          </a:prstGeom>
        </p:spPr>
      </p:pic>
      <p:pic>
        <p:nvPicPr>
          <p:cNvPr id="3" name="Picture 2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D247AEA0-40AF-DE0F-D5BD-EA82E2674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45" y="2512580"/>
            <a:ext cx="5682673" cy="3610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0BBEBE-22D2-DBB0-E8ED-C91D40D929F8}"/>
              </a:ext>
            </a:extLst>
          </p:cNvPr>
          <p:cNvSpPr txBox="1"/>
          <p:nvPr/>
        </p:nvSpPr>
        <p:spPr>
          <a:xfrm>
            <a:off x="381000" y="242454"/>
            <a:ext cx="977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/>
              <a:t>Q4: Real-world Event Correlation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67085E-5A65-E20E-D2D1-E7DA53FD7361}"/>
              </a:ext>
            </a:extLst>
          </p:cNvPr>
          <p:cNvSpPr/>
          <p:nvPr/>
        </p:nvSpPr>
        <p:spPr>
          <a:xfrm>
            <a:off x="368384" y="1407933"/>
            <a:ext cx="5137192" cy="615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Gets the daily search volume for digital content-related searches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7E0FA6-6EB7-5502-468A-EEE0246AAF6F}"/>
              </a:ext>
            </a:extLst>
          </p:cNvPr>
          <p:cNvSpPr/>
          <p:nvPr/>
        </p:nvSpPr>
        <p:spPr>
          <a:xfrm>
            <a:off x="6096000" y="1407933"/>
            <a:ext cx="5702384" cy="615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Gets the total searches that happened on the real-world events date</a:t>
            </a:r>
          </a:p>
        </p:txBody>
      </p:sp>
    </p:spTree>
    <p:extLst>
      <p:ext uri="{BB962C8B-B14F-4D97-AF65-F5344CB8AC3E}">
        <p14:creationId xmlns:p14="http://schemas.microsoft.com/office/powerpoint/2010/main" val="3968295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5DCAC4-335D-F2A3-1F63-8ECE4ACC0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24" y="321733"/>
            <a:ext cx="10565752" cy="5230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F8DC8-3E3B-0D3F-3815-C58B8008C809}"/>
              </a:ext>
            </a:extLst>
          </p:cNvPr>
          <p:cNvSpPr txBox="1"/>
          <p:nvPr/>
        </p:nvSpPr>
        <p:spPr>
          <a:xfrm>
            <a:off x="1339502" y="6308940"/>
            <a:ext cx="81680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/>
              <a:t>Q4: Real-world Event Correlation with daily search</a:t>
            </a:r>
            <a:endParaRPr lang="en-GB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57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F7B98-4706-7413-EF24-E1AA651E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CC3D19-E043-D190-0BEB-28647BF2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FD576C2-150A-99D1-90A7-7CC1DA67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8C4E2-E210-811F-3491-3D8A113A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QUESTION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1A75E-6A57-4DB3-6A6B-E24F2820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ea typeface="+mn-lt"/>
                <a:cs typeface="+mn-lt"/>
              </a:rPr>
              <a:t>What was the most significant </a:t>
            </a:r>
            <a:r>
              <a:rPr lang="en-GB" sz="2000" i="1" dirty="0">
                <a:ea typeface="+mn-lt"/>
                <a:cs typeface="+mn-lt"/>
              </a:rPr>
              <a:t>indicator</a:t>
            </a:r>
            <a:r>
              <a:rPr lang="en-GB" sz="2000" dirty="0">
                <a:ea typeface="+mn-lt"/>
                <a:cs typeface="+mn-lt"/>
              </a:rPr>
              <a:t> from the AOL search data—comparing search trends with domain popularity—that validated the financial market's confidence in the future of digital e-commerce by the end of May 2006?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8473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AE06-3990-29CA-DB96-42332466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Q5: </a:t>
            </a:r>
            <a:r>
              <a:rPr lang="en-GB" b="0">
                <a:solidFill>
                  <a:schemeClr val="bg1"/>
                </a:solidFill>
                <a:ea typeface="+mj-lt"/>
                <a:cs typeface="+mj-lt"/>
              </a:rPr>
              <a:t>Market Confidence Validation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550E-93C1-02E8-E6D1-DF2F44CAB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456" y="2402396"/>
            <a:ext cx="4417011" cy="363651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/>
              <a:t>Get stock market prices for the 2 major e-commerce brand in the Q2 of 2006</a:t>
            </a:r>
          </a:p>
          <a:p>
            <a:endParaRPr lang="en-GB"/>
          </a:p>
          <a:p>
            <a:r>
              <a:rPr lang="en-GB"/>
              <a:t>Stock Prices for Apple (AAPL) and </a:t>
            </a:r>
            <a:r>
              <a:rPr lang="en-GB" err="1"/>
              <a:t>Ebay</a:t>
            </a:r>
            <a:r>
              <a:rPr lang="en-GB"/>
              <a:t> (EBAY) from </a:t>
            </a:r>
            <a:r>
              <a:rPr lang="en-GB" b="1">
                <a:solidFill>
                  <a:srgbClr val="C495E8"/>
                </a:solidFill>
              </a:rPr>
              <a:t>Yahoo finance</a:t>
            </a:r>
            <a:r>
              <a:rPr lang="en-GB"/>
              <a:t> for the period of March to May 2006</a:t>
            </a:r>
          </a:p>
          <a:p>
            <a:endParaRPr lang="en-GB"/>
          </a:p>
          <a:p>
            <a:r>
              <a:rPr lang="en-GB"/>
              <a:t>Perform an ETL process on the stock price data and load into </a:t>
            </a:r>
            <a:r>
              <a:rPr lang="en-GB" sz="1500" b="1">
                <a:ea typeface="+mn-lt"/>
                <a:cs typeface="+mn-lt"/>
              </a:rPr>
              <a:t>FINANCIAL_TRENDS_DIM</a:t>
            </a:r>
            <a:r>
              <a:rPr lang="en-GB">
                <a:ea typeface="+mn-lt"/>
                <a:cs typeface="+mn-lt"/>
              </a:rPr>
              <a:t> </a:t>
            </a:r>
            <a:r>
              <a:rPr lang="en-GB">
                <a:solidFill>
                  <a:srgbClr val="FFFFFF"/>
                </a:solidFill>
                <a:latin typeface="Century Gothic"/>
              </a:rPr>
              <a:t>to</a:t>
            </a:r>
            <a:r>
              <a:rPr lang="en-GB"/>
              <a:t> prepare it for the analysis query</a:t>
            </a:r>
          </a:p>
        </p:txBody>
      </p:sp>
      <p:pic>
        <p:nvPicPr>
          <p:cNvPr id="5" name="Picture 4" descr="DDL for creating FINANCIAL_TRENDS_DIM table">
            <a:extLst>
              <a:ext uri="{FF2B5EF4-FFF2-40B4-BE49-F238E27FC236}">
                <a16:creationId xmlns:a16="http://schemas.microsoft.com/office/drawing/2014/main" id="{B1F387E1-4B0E-01E6-1879-DC26047399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23" y="2495838"/>
            <a:ext cx="6556664" cy="22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9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F1E58-D6D9-C6EF-A253-0DE93B1B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Analysis Progression</a:t>
            </a:r>
          </a:p>
        </p:txBody>
      </p:sp>
      <p:graphicFrame>
        <p:nvGraphicFramePr>
          <p:cNvPr id="262" name="Content Placeholder 261">
            <a:extLst>
              <a:ext uri="{FF2B5EF4-FFF2-40B4-BE49-F238E27FC236}">
                <a16:creationId xmlns:a16="http://schemas.microsoft.com/office/drawing/2014/main" id="{612B2A4C-B020-FF58-7429-5E5141CD0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306137"/>
              </p:ext>
            </p:extLst>
          </p:nvPr>
        </p:nvGraphicFramePr>
        <p:xfrm>
          <a:off x="667760" y="2222500"/>
          <a:ext cx="1104824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5087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CBEF7-827B-8739-AC18-F5A9F092D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0B831C-11D1-62EC-FC76-5879FAD7352B}"/>
              </a:ext>
            </a:extLst>
          </p:cNvPr>
          <p:cNvSpPr/>
          <p:nvPr/>
        </p:nvSpPr>
        <p:spPr>
          <a:xfrm>
            <a:off x="150091" y="173181"/>
            <a:ext cx="11891817" cy="923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Q5: Extended Schema with real world stock prices of major brands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B5B9D-DB28-FC62-440D-B5906802C3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2" t="4586" r="2506" b="4509"/>
          <a:stretch>
            <a:fillRect/>
          </a:stretch>
        </p:blipFill>
        <p:spPr>
          <a:xfrm>
            <a:off x="1829395" y="1627355"/>
            <a:ext cx="8541224" cy="45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47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5919B-6BDB-132E-5D29-30ACE84C4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97CC-C8C1-2C69-BC1E-EA3FEFC2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00" y="447188"/>
            <a:ext cx="5719921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>
                <a:solidFill>
                  <a:schemeClr val="bg1"/>
                </a:solidFill>
              </a:rPr>
              <a:t>Q5: </a:t>
            </a:r>
            <a:r>
              <a:rPr lang="en-GB" sz="3100" b="0">
                <a:solidFill>
                  <a:schemeClr val="bg1"/>
                </a:solidFill>
                <a:ea typeface="+mj-lt"/>
                <a:cs typeface="+mj-lt"/>
              </a:rPr>
              <a:t>Market Confidence Validation</a:t>
            </a:r>
            <a:endParaRPr lang="en-US" sz="31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49B707-28F0-DFDD-509D-2F176BECB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15" y="2352421"/>
            <a:ext cx="5679092" cy="41589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Use CTE to get </a:t>
            </a:r>
            <a:r>
              <a:rPr lang="en-US" sz="1400" b="1" err="1">
                <a:ea typeface="+mn-lt"/>
                <a:cs typeface="+mn-lt"/>
              </a:rPr>
              <a:t>Daily_Digital_Searches</a:t>
            </a:r>
            <a:r>
              <a:rPr lang="en-US" sz="1600"/>
              <a:t> and group by the computed date from the TIMEDIM</a:t>
            </a:r>
          </a:p>
          <a:p>
            <a:endParaRPr lang="en-US" sz="1600"/>
          </a:p>
          <a:p>
            <a:r>
              <a:rPr lang="en-US" sz="1600"/>
              <a:t>...another CTE to get </a:t>
            </a:r>
            <a:r>
              <a:rPr lang="en-US" sz="1400" b="1" err="1">
                <a:ea typeface="+mn-lt"/>
                <a:cs typeface="+mn-lt"/>
              </a:rPr>
              <a:t>Cumulative_AOL_Trend</a:t>
            </a:r>
            <a:r>
              <a:rPr lang="en-US" sz="1600">
                <a:ea typeface="+mn-lt"/>
                <a:cs typeface="+mn-lt"/>
              </a:rPr>
              <a:t> using the </a:t>
            </a:r>
            <a:r>
              <a:rPr lang="en-US" sz="1400" b="1" err="1">
                <a:ea typeface="+mn-lt"/>
                <a:cs typeface="+mn-lt"/>
              </a:rPr>
              <a:t>Daily_Digital_Searches</a:t>
            </a:r>
            <a:r>
              <a:rPr lang="en-US" sz="1600">
                <a:ea typeface="+mn-lt"/>
                <a:cs typeface="+mn-lt"/>
              </a:rPr>
              <a:t> using the window function and clause </a:t>
            </a:r>
            <a:r>
              <a:rPr lang="en-US" sz="1200" b="1">
                <a:solidFill>
                  <a:srgbClr val="729EBE"/>
                </a:solidFill>
                <a:ea typeface="+mn-lt"/>
                <a:cs typeface="+mn-lt"/>
              </a:rPr>
              <a:t>ROWS BETWEEN UNBOUNDED PRECEDING AND CURRENT ROW </a:t>
            </a:r>
            <a:endParaRPr lang="en-US" sz="1600" b="1"/>
          </a:p>
          <a:p>
            <a:endParaRPr lang="en-US" sz="1600"/>
          </a:p>
          <a:p>
            <a:r>
              <a:rPr lang="en-US" sz="1600"/>
              <a:t>JOIN </a:t>
            </a:r>
            <a:r>
              <a:rPr lang="en-US" sz="1400" b="1">
                <a:ea typeface="+mn-lt"/>
                <a:cs typeface="+mn-lt"/>
              </a:rPr>
              <a:t>FINANCIAL_TRENDS_DIM </a:t>
            </a:r>
            <a:r>
              <a:rPr lang="en-US" sz="1600">
                <a:ea typeface="+mn-lt"/>
                <a:cs typeface="+mn-lt"/>
              </a:rPr>
              <a:t>with date, focusing on one </a:t>
            </a:r>
            <a:r>
              <a:rPr lang="en-US" sz="1400" b="1">
                <a:ea typeface="+mn-lt"/>
                <a:cs typeface="+mn-lt"/>
              </a:rPr>
              <a:t>TICKER </a:t>
            </a:r>
            <a:r>
              <a:rPr lang="en-US" sz="1600">
                <a:ea typeface="+mn-lt"/>
                <a:cs typeface="+mn-lt"/>
              </a:rPr>
              <a:t>at a time (AAPL and EBAY)</a:t>
            </a:r>
          </a:p>
          <a:p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We wanted to get the </a:t>
            </a:r>
            <a:r>
              <a:rPr lang="en-US" sz="1400" i="1">
                <a:solidFill>
                  <a:schemeClr val="tx1">
                    <a:lumMod val="95000"/>
                  </a:schemeClr>
                </a:solidFill>
                <a:latin typeface="Menlo"/>
                <a:ea typeface="+mn-lt"/>
                <a:cs typeface="+mn-lt"/>
              </a:rPr>
              <a:t>Rolling</a:t>
            </a:r>
            <a:r>
              <a:rPr lang="en-US" sz="140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_</a:t>
            </a:r>
            <a:r>
              <a:rPr lang="en-US" sz="1400" i="1">
                <a:solidFill>
                  <a:schemeClr val="tx1">
                    <a:lumMod val="95000"/>
                  </a:schemeClr>
                </a:solidFill>
                <a:latin typeface="Menlo"/>
                <a:ea typeface="+mn-lt"/>
                <a:cs typeface="+mn-lt"/>
              </a:rPr>
              <a:t>7Day</a:t>
            </a:r>
            <a:r>
              <a:rPr lang="en-US" sz="140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_</a:t>
            </a:r>
            <a:r>
              <a:rPr lang="en-US" sz="1400" i="1">
                <a:solidFill>
                  <a:schemeClr val="tx1">
                    <a:lumMod val="95000"/>
                  </a:schemeClr>
                </a:solidFill>
                <a:latin typeface="Menlo"/>
                <a:ea typeface="+mn-lt"/>
                <a:cs typeface="+mn-lt"/>
              </a:rPr>
              <a:t>Search</a:t>
            </a:r>
            <a:r>
              <a:rPr lang="en-US" sz="140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_</a:t>
            </a:r>
            <a:r>
              <a:rPr lang="en-US" sz="1400" i="1">
                <a:solidFill>
                  <a:schemeClr val="tx1">
                    <a:lumMod val="95000"/>
                  </a:schemeClr>
                </a:solidFill>
                <a:latin typeface="Menlo"/>
                <a:ea typeface="+mn-lt"/>
                <a:cs typeface="+mn-lt"/>
              </a:rPr>
              <a:t>Avg</a:t>
            </a:r>
            <a:r>
              <a:rPr lang="en-US" sz="140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 instead of</a:t>
            </a:r>
            <a:r>
              <a:rPr lang="en-US" sz="14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400" b="1" i="1" err="1">
                <a:solidFill>
                  <a:schemeClr val="tx1">
                    <a:lumMod val="95000"/>
                  </a:schemeClr>
                </a:solidFill>
                <a:latin typeface="Menlo"/>
                <a:ea typeface="+mn-lt"/>
                <a:cs typeface="+mn-lt"/>
              </a:rPr>
              <a:t>Cumulative_Search_Avg</a:t>
            </a:r>
            <a:r>
              <a:rPr lang="en-US" sz="140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 but </a:t>
            </a:r>
            <a:r>
              <a:rPr lang="en-US" sz="1400" err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Exasol</a:t>
            </a:r>
            <a:r>
              <a:rPr lang="en-US" sz="140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 6.0.4 does not allow for precise number of PRECEDING, but the current version allows it.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302DE7-CB33-D843-CBC5-CCE7525F6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240AA32A-44A1-4453-030E-C5D5DED28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E7624A-5565-F174-F4D1-94D98C206807}"/>
              </a:ext>
            </a:extLst>
          </p:cNvPr>
          <p:cNvGrpSpPr/>
          <p:nvPr/>
        </p:nvGrpSpPr>
        <p:grpSpPr>
          <a:xfrm>
            <a:off x="6847167" y="228000"/>
            <a:ext cx="5013666" cy="6462000"/>
            <a:chOff x="6847167" y="228000"/>
            <a:chExt cx="5013666" cy="6462000"/>
          </a:xfrm>
        </p:grpSpPr>
        <p:pic>
          <p:nvPicPr>
            <p:cNvPr id="5" name="Picture 4" descr="A screen shot of a computer program&#10;&#10;AI-generated content may be incorrect.">
              <a:extLst>
                <a:ext uri="{FF2B5EF4-FFF2-40B4-BE49-F238E27FC236}">
                  <a16:creationId xmlns:a16="http://schemas.microsoft.com/office/drawing/2014/main" id="{78B55C32-7360-B8C2-D18F-B3E3BE755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7167" y="228000"/>
              <a:ext cx="5013666" cy="6462000"/>
            </a:xfrm>
            <a:prstGeom prst="rect">
              <a:avLst/>
            </a:prstGeom>
          </p:spPr>
        </p:pic>
        <p:sp>
          <p:nvSpPr>
            <p:cNvPr id="9" name="Double Brace 8">
              <a:extLst>
                <a:ext uri="{FF2B5EF4-FFF2-40B4-BE49-F238E27FC236}">
                  <a16:creationId xmlns:a16="http://schemas.microsoft.com/office/drawing/2014/main" id="{68E95D92-58DB-7BBE-3468-FFBC122149C5}"/>
                </a:ext>
              </a:extLst>
            </p:cNvPr>
            <p:cNvSpPr/>
            <p:nvPr/>
          </p:nvSpPr>
          <p:spPr>
            <a:xfrm>
              <a:off x="7319818" y="3457863"/>
              <a:ext cx="4098635" cy="692727"/>
            </a:xfrm>
            <a:prstGeom prst="bracePair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84051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F63C8-F314-7969-6E22-8F08ACCB6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8E273D0-68EF-36C9-6815-908C6C6F2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line graph with orange and blue lines&#10;&#10;AI-generated content may be incorrect.">
            <a:extLst>
              <a:ext uri="{FF2B5EF4-FFF2-40B4-BE49-F238E27FC236}">
                <a16:creationId xmlns:a16="http://schemas.microsoft.com/office/drawing/2014/main" id="{4F27853D-1D16-FF6A-B451-78017A17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24" y="323686"/>
            <a:ext cx="10565752" cy="5226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8F601-7796-B9CB-F2B2-9341AE613860}"/>
              </a:ext>
            </a:extLst>
          </p:cNvPr>
          <p:cNvSpPr txBox="1"/>
          <p:nvPr/>
        </p:nvSpPr>
        <p:spPr>
          <a:xfrm>
            <a:off x="1339502" y="6308940"/>
            <a:ext cx="81680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ea typeface="+mn-lt"/>
                <a:cs typeface="+mn-lt"/>
              </a:rPr>
              <a:t>Q5 Synthesis: AOL User Interest as a Financial Indicator (AAPL)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54937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BE971-698B-F231-9B93-13554FC38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0847D9D0-8343-B248-2820-2318BA190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line graph with orange and blue lines&#10;&#10;AI-generated content may be incorrect.">
            <a:extLst>
              <a:ext uri="{FF2B5EF4-FFF2-40B4-BE49-F238E27FC236}">
                <a16:creationId xmlns:a16="http://schemas.microsoft.com/office/drawing/2014/main" id="{136C6DAF-293C-5DF1-9427-ED76BE70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24" y="322035"/>
            <a:ext cx="10565752" cy="5229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5373F-534F-00F1-3626-B913DF90A494}"/>
              </a:ext>
            </a:extLst>
          </p:cNvPr>
          <p:cNvSpPr txBox="1"/>
          <p:nvPr/>
        </p:nvSpPr>
        <p:spPr>
          <a:xfrm>
            <a:off x="1339502" y="6308940"/>
            <a:ext cx="81680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/>
              <a:t>Q5 Synthesis: AOL User Interest as a Financial Indicator (EBAY)</a:t>
            </a:r>
            <a:endParaRPr lang="en-GB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4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9732-983D-E497-0A2E-9DFC16A37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456" y="479329"/>
            <a:ext cx="11126181" cy="394086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b="0">
                <a:solidFill>
                  <a:schemeClr val="bg1"/>
                </a:solidFill>
                <a:ea typeface="+mj-lt"/>
                <a:cs typeface="+mj-lt"/>
              </a:rPr>
              <a:t>The </a:t>
            </a:r>
            <a:r>
              <a:rPr lang="en-GB" sz="2400">
                <a:solidFill>
                  <a:schemeClr val="bg1"/>
                </a:solidFill>
                <a:ea typeface="+mj-lt"/>
                <a:cs typeface="+mj-lt"/>
              </a:rPr>
              <a:t>Cumulative Daily Digital Search Average</a:t>
            </a:r>
            <a:r>
              <a:rPr lang="en-GB" sz="2400" b="0">
                <a:solidFill>
                  <a:schemeClr val="bg1"/>
                </a:solidFill>
                <a:ea typeface="+mj-lt"/>
                <a:cs typeface="+mj-lt"/>
              </a:rPr>
              <a:t> is a </a:t>
            </a:r>
            <a:r>
              <a:rPr lang="en-GB" sz="2400">
                <a:solidFill>
                  <a:schemeClr val="bg1"/>
                </a:solidFill>
                <a:ea typeface="+mj-lt"/>
                <a:cs typeface="+mj-lt"/>
              </a:rPr>
              <a:t>validated leading indicator</a:t>
            </a:r>
            <a:r>
              <a:rPr lang="en-GB" sz="2400" b="0">
                <a:solidFill>
                  <a:schemeClr val="bg1"/>
                </a:solidFill>
                <a:ea typeface="+mj-lt"/>
                <a:cs typeface="+mj-lt"/>
              </a:rPr>
              <a:t> for investor confidence in digital commerce platforms (AAPL, EBAY). The sustained, downward trend in user interest in late March/early April served as an early warning signal, consistently preceding the subsequent drop in both companies' stock prices. This confirms that </a:t>
            </a:r>
            <a:r>
              <a:rPr lang="en-GB" sz="2400">
                <a:solidFill>
                  <a:schemeClr val="bg1"/>
                </a:solidFill>
                <a:ea typeface="+mj-lt"/>
                <a:cs typeface="+mj-lt"/>
              </a:rPr>
              <a:t>user search behaviour was mirroring future market sentiment</a:t>
            </a:r>
            <a:r>
              <a:rPr lang="en-GB" sz="2400" b="0">
                <a:solidFill>
                  <a:schemeClr val="bg1"/>
                </a:solidFill>
                <a:ea typeface="+mj-lt"/>
                <a:cs typeface="+mj-lt"/>
              </a:rPr>
              <a:t>.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32625-BCF4-BBD1-A252-C08F754AD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637" y="5661847"/>
            <a:ext cx="10572000" cy="434974"/>
          </a:xfrm>
        </p:spPr>
        <p:txBody>
          <a:bodyPr>
            <a:noAutofit/>
          </a:bodyPr>
          <a:lstStyle/>
          <a:p>
            <a:r>
              <a:rPr lang="en-GB" sz="2800" b="1"/>
              <a:t>Q5: AOL User Interest as a Financial Indicator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82988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3D face graphic">
            <a:extLst>
              <a:ext uri="{FF2B5EF4-FFF2-40B4-BE49-F238E27FC236}">
                <a16:creationId xmlns:a16="http://schemas.microsoft.com/office/drawing/2014/main" id="{153D19D2-CD44-1652-C996-1CB9B7334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 t="5000" b="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6681C-E92A-218D-AA4E-6E7CABAA467C}"/>
              </a:ext>
            </a:extLst>
          </p:cNvPr>
          <p:cNvSpPr txBox="1"/>
          <p:nvPr/>
        </p:nvSpPr>
        <p:spPr>
          <a:xfrm>
            <a:off x="900835" y="2347398"/>
            <a:ext cx="10572000" cy="25869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How Effective was AI as a Tool for Data Analysis and ETL?</a:t>
            </a:r>
          </a:p>
        </p:txBody>
      </p:sp>
    </p:spTree>
    <p:extLst>
      <p:ext uri="{BB962C8B-B14F-4D97-AF65-F5344CB8AC3E}">
        <p14:creationId xmlns:p14="http://schemas.microsoft.com/office/powerpoint/2010/main" val="1657376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B1CA8-CFC5-7A5F-85DB-51AB7DA6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36" y="568914"/>
            <a:ext cx="3444211" cy="1579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Gemini AI Model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18A1C8-374A-6460-707C-8F88A2AA1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628535"/>
              </p:ext>
            </p:extLst>
          </p:nvPr>
        </p:nvGraphicFramePr>
        <p:xfrm>
          <a:off x="4975708" y="408755"/>
          <a:ext cx="6994747" cy="5772395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641685">
                  <a:extLst>
                    <a:ext uri="{9D8B030D-6E8A-4147-A177-3AD203B41FA5}">
                      <a16:colId xmlns:a16="http://schemas.microsoft.com/office/drawing/2014/main" val="3804417554"/>
                    </a:ext>
                  </a:extLst>
                </a:gridCol>
                <a:gridCol w="2468861">
                  <a:extLst>
                    <a:ext uri="{9D8B030D-6E8A-4147-A177-3AD203B41FA5}">
                      <a16:colId xmlns:a16="http://schemas.microsoft.com/office/drawing/2014/main" val="341529569"/>
                    </a:ext>
                  </a:extLst>
                </a:gridCol>
                <a:gridCol w="2884201">
                  <a:extLst>
                    <a:ext uri="{9D8B030D-6E8A-4147-A177-3AD203B41FA5}">
                      <a16:colId xmlns:a16="http://schemas.microsoft.com/office/drawing/2014/main" val="1748936006"/>
                    </a:ext>
                  </a:extLst>
                </a:gridCol>
              </a:tblGrid>
              <a:tr h="64372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Aspect</a:t>
                      </a:r>
                      <a:endParaRPr lang="en-GB" sz="11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Where AI Excelled</a:t>
                      </a:r>
                      <a:endParaRPr lang="en-GB" sz="11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Where Human Oversight Was Critical (Debugged &amp; Corrected)</a:t>
                      </a:r>
                      <a:endParaRPr lang="en-GB" sz="11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085971"/>
                  </a:ext>
                </a:extLst>
              </a:tr>
              <a:tr h="10763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I. Data Modelling &amp; ETL</a:t>
                      </a:r>
                      <a:endParaRPr lang="en-GB" sz="11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3478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Generated the elegant </a:t>
                      </a: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3NF schema design</a:t>
                      </a: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(e.g., separating ECOM_EVENTS from the ECOM_EVENT_TIME bridge table) to eliminate redundancy.</a:t>
                      </a:r>
                    </a:p>
                  </a:txBody>
                  <a:tcPr marL="3478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Failed to correctly handle </a:t>
                      </a: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date component matching</a:t>
                      </a: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for the TIMEID join, requiring manual fix (Year, Month Name, Day) logic.</a:t>
                      </a:r>
                    </a:p>
                  </a:txBody>
                  <a:tcPr marL="3478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647561"/>
                  </a:ext>
                </a:extLst>
              </a:tr>
              <a:tr h="16884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II. Performance &amp; Optimization</a:t>
                      </a:r>
                      <a:endParaRPr lang="en-GB" sz="11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Correctly identified the bottleneck (the slow LIKE '%...%' string join) and created the </a:t>
                      </a: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staging table strategy</a:t>
                      </a: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(DIGITAL_QUERY_IDS) for a permanent performance solution.</a:t>
                      </a:r>
                    </a:p>
                  </a:txBody>
                  <a:tcPr marL="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Crucial Failure:</a:t>
                      </a: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Repeatedly failed to execute the advanced window operator for rolling averages (ROWS BETWEEN...) due to the </a:t>
                      </a:r>
                      <a:r>
                        <a:rPr lang="en-GB" sz="1100" cap="none" spc="0" err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Exasol</a:t>
                      </a: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6.0.4 version limitation. </a:t>
                      </a: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Correction:</a:t>
                      </a: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Required our analytical judgment to pivot to the supported </a:t>
                      </a: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ROWS UNBOUNDED PRECEDING</a:t>
                      </a: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(Cumulative Average).</a:t>
                      </a:r>
                    </a:p>
                  </a:txBody>
                  <a:tcPr marL="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942044"/>
                  </a:ext>
                </a:extLst>
              </a:tr>
              <a:tr h="128744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III. Advanced SQL &amp; Compliance</a:t>
                      </a:r>
                      <a:endParaRPr lang="en-GB" sz="11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3478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Formulated complex, multi-operator queries (e.g., ROLLUP for Q1, GROUPING SETS for Q2) and the RANK() OVER (PARTITION BY...) structure, ensuring all technical requirements were met.</a:t>
                      </a:r>
                    </a:p>
                  </a:txBody>
                  <a:tcPr marL="3478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Produced a </a:t>
                      </a: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fatal syntax error</a:t>
                      </a: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(K.CATEGORY not found) by using a column from an EXISTS subquery in the SELECT list, requiring me to restructure the query with an explicit multi-way JOIN to fix the visibility error.</a:t>
                      </a:r>
                    </a:p>
                  </a:txBody>
                  <a:tcPr marL="3478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361215"/>
                  </a:ext>
                </a:extLst>
              </a:tr>
              <a:tr h="10763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IV. Analysis &amp; Presentation</a:t>
                      </a:r>
                      <a:endParaRPr lang="en-GB" sz="11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Helped structure the 5</a:t>
                      </a: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-question storytelling flow</a:t>
                      </a: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and provided the visual strategy (e.g., Dual-Axis for Q5, Small Multiples for Q3) for synthesizing complex results.</a:t>
                      </a:r>
                    </a:p>
                  </a:txBody>
                  <a:tcPr marL="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Generated charts with </a:t>
                      </a:r>
                      <a:r>
                        <a:rPr lang="en-GB" sz="11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unreadable labels and flawed scaling</a:t>
                      </a: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, requiring manual intervention (e.g., switching to horizontal bars, using </a:t>
                      </a:r>
                      <a:r>
                        <a:rPr lang="en-GB" sz="1100" cap="none" spc="0" err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sharey</a:t>
                      </a:r>
                      <a:r>
                        <a:rPr lang="en-GB" sz="11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=False) to make the data visually useful.</a:t>
                      </a:r>
                    </a:p>
                  </a:txBody>
                  <a:tcPr marL="0" marR="86949" marT="57966" marB="579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9620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F490E38-0460-1AE9-8970-A62F36F4B157}"/>
              </a:ext>
            </a:extLst>
          </p:cNvPr>
          <p:cNvSpPr txBox="1"/>
          <p:nvPr/>
        </p:nvSpPr>
        <p:spPr>
          <a:xfrm>
            <a:off x="422030" y="241495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Mostly used AI model</a:t>
            </a:r>
          </a:p>
        </p:txBody>
      </p:sp>
    </p:spTree>
    <p:extLst>
      <p:ext uri="{BB962C8B-B14F-4D97-AF65-F5344CB8AC3E}">
        <p14:creationId xmlns:p14="http://schemas.microsoft.com/office/powerpoint/2010/main" val="2897582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60C8-F0AC-2341-F5B2-8ED5C895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81235" cy="97045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Appendix: Questions and OLAP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9C5BB7-88A1-EB79-D6A6-5B3C025B15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754254"/>
              </p:ext>
            </p:extLst>
          </p:nvPr>
        </p:nvGraphicFramePr>
        <p:xfrm>
          <a:off x="521854" y="2327563"/>
          <a:ext cx="11292304" cy="43073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7093">
                  <a:extLst>
                    <a:ext uri="{9D8B030D-6E8A-4147-A177-3AD203B41FA5}">
                      <a16:colId xmlns:a16="http://schemas.microsoft.com/office/drawing/2014/main" val="3600494139"/>
                    </a:ext>
                  </a:extLst>
                </a:gridCol>
                <a:gridCol w="5190870">
                  <a:extLst>
                    <a:ext uri="{9D8B030D-6E8A-4147-A177-3AD203B41FA5}">
                      <a16:colId xmlns:a16="http://schemas.microsoft.com/office/drawing/2014/main" val="37175359"/>
                    </a:ext>
                  </a:extLst>
                </a:gridCol>
                <a:gridCol w="2891882">
                  <a:extLst>
                    <a:ext uri="{9D8B030D-6E8A-4147-A177-3AD203B41FA5}">
                      <a16:colId xmlns:a16="http://schemas.microsoft.com/office/drawing/2014/main" val="1790241138"/>
                    </a:ext>
                  </a:extLst>
                </a:gridCol>
                <a:gridCol w="2592459">
                  <a:extLst>
                    <a:ext uri="{9D8B030D-6E8A-4147-A177-3AD203B41FA5}">
                      <a16:colId xmlns:a16="http://schemas.microsoft.com/office/drawing/2014/main" val="1860600724"/>
                    </a:ext>
                  </a:extLst>
                </a:gridCol>
              </a:tblGrid>
              <a:tr h="356739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Q#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Analysis Question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Primary Metric / Focus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 err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Exasol</a:t>
                      </a: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OLAP Operator Used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24593"/>
                  </a:ext>
                </a:extLst>
              </a:tr>
              <a:tr h="713479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What was the overall volume and trend of digital content-related searches, and what was the total contribution by month?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Volume &amp; Monthly Contribution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ROLLUP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383772"/>
                  </a:ext>
                </a:extLst>
              </a:tr>
              <a:tr h="861095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2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Which specific digital commerce categories drove the highest click-through rate (CTR), and how did the intent compare based on the hour and day of the week?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Multi-Dimensional CTR &amp; Time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GROUPING SETS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706826"/>
                  </a:ext>
                </a:extLst>
              </a:tr>
              <a:tr h="713479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3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What were the Top 5 most popular destinations (Domains) clicked by high-intent searchers, ranked within each category?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Competitive Domain Ranking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RANK() OVER (PARTITION BY...)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079115"/>
                  </a:ext>
                </a:extLst>
              </a:tr>
              <a:tr h="750383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4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To what extent did key digital commerce product launches or market announcements serve as a demonstrable stimulus for changes in search volume?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Stimulus-Response / Event Correlation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i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Standard Aggregation &amp; Joins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(Utilizes ECOM_EVENT_TIME bridge)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543923"/>
                  </a:ext>
                </a:extLst>
              </a:tr>
              <a:tr h="861095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5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To what extent did the smoothed AOL search trend act as a leading or coincident indicator for the stock price fluctuation of key e-commerce platforms (AAPL, EBAY)?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Financial Correlation / Smoothed Trend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AVG() OVER (ORDER BY... ROWS UNBOUNDED PRECEDING)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805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070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2C7EA-2906-D54A-A7B1-DC3D0BD5B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D511-C2DA-085F-E63B-4396830D0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81235" cy="97045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Appendix: External Data Sources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D9CDF8F-2A86-D090-F850-52E13245EE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6982479"/>
              </p:ext>
            </p:extLst>
          </p:nvPr>
        </p:nvGraphicFramePr>
        <p:xfrm>
          <a:off x="392723" y="2303584"/>
          <a:ext cx="11444658" cy="42866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4467">
                  <a:extLst>
                    <a:ext uri="{9D8B030D-6E8A-4147-A177-3AD203B41FA5}">
                      <a16:colId xmlns:a16="http://schemas.microsoft.com/office/drawing/2014/main" val="3647982768"/>
                    </a:ext>
                  </a:extLst>
                </a:gridCol>
                <a:gridCol w="2577060">
                  <a:extLst>
                    <a:ext uri="{9D8B030D-6E8A-4147-A177-3AD203B41FA5}">
                      <a16:colId xmlns:a16="http://schemas.microsoft.com/office/drawing/2014/main" val="2650391093"/>
                    </a:ext>
                  </a:extLst>
                </a:gridCol>
                <a:gridCol w="3149741">
                  <a:extLst>
                    <a:ext uri="{9D8B030D-6E8A-4147-A177-3AD203B41FA5}">
                      <a16:colId xmlns:a16="http://schemas.microsoft.com/office/drawing/2014/main" val="3767533716"/>
                    </a:ext>
                  </a:extLst>
                </a:gridCol>
                <a:gridCol w="2564458">
                  <a:extLst>
                    <a:ext uri="{9D8B030D-6E8A-4147-A177-3AD203B41FA5}">
                      <a16:colId xmlns:a16="http://schemas.microsoft.com/office/drawing/2014/main" val="2599811606"/>
                    </a:ext>
                  </a:extLst>
                </a:gridCol>
                <a:gridCol w="2288932">
                  <a:extLst>
                    <a:ext uri="{9D8B030D-6E8A-4147-A177-3AD203B41FA5}">
                      <a16:colId xmlns:a16="http://schemas.microsoft.com/office/drawing/2014/main" val="115509276"/>
                    </a:ext>
                  </a:extLst>
                </a:gridCol>
              </a:tblGrid>
              <a:tr h="38291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Q#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Data Source Name / Type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Content Used &amp; Key Metrics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Data Purpose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URL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792395"/>
                  </a:ext>
                </a:extLst>
              </a:tr>
              <a:tr h="165295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Q5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Financial Market Trend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FINANCIAL_TRENDS_DIM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Daily Adjusted Close Price (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ADJ_CLOSE_PRICE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) and Volume for </a:t>
                      </a: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AAPL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 and </a:t>
                      </a: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EBAY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Provides the external </a:t>
                      </a: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financial validation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 to correlate against the AOL search trend.</a:t>
                      </a: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b="0" i="0" u="sng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  <a:hlinkClick r:id="rId2"/>
                        </a:rPr>
                        <a:t>https://finance.yahoo.com/quote/EBAY/history/?period1=1141171200&amp;period2=1149120000</a:t>
                      </a:r>
                      <a:br>
                        <a:rPr lang="en-GB" sz="1000" b="0" i="0" u="sng" strike="noStrike" noProof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</a:br>
                      <a:br>
                        <a:rPr lang="en-GB" sz="1000" b="0" i="0" u="sng" strike="noStrike" noProof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</a:br>
                      <a:r>
                        <a:rPr lang="en-GB" sz="1000" b="0" i="0" u="sng" strike="noStrike" noProof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</a:rPr>
                        <a:t>https://finance.yahoo.com/quote/AAPL/history/?period1=1141171200&amp;period2=1149120000</a:t>
                      </a:r>
                      <a:endParaRPr lang="en-GB" sz="1000" b="0" i="0" u="sng" strike="noStrike" noProof="0">
                        <a:solidFill>
                          <a:schemeClr val="bg2">
                            <a:lumMod val="10000"/>
                            <a:lumOff val="90000"/>
                          </a:schemeClr>
                        </a:solidFill>
                        <a:effectLst/>
                        <a:latin typeface="Century Gothic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31024"/>
                  </a:ext>
                </a:extLst>
              </a:tr>
              <a:tr h="1137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Q4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Historical E-commerce Event Timeline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ECOM_EVENTS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10 specific dates, keywords in America e-commerce (e.g., Spotify Launch, Amazon S3), and event types from Mar–May 2006.</a:t>
                      </a: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Measures if external events drove measurable spikes in AOL search volume.</a:t>
                      </a: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Google Search</a:t>
                      </a: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660665"/>
                  </a:ext>
                </a:extLst>
              </a:tr>
              <a:tr h="111369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Q1, Q2, Q3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Custom Digital Commerce Keyword List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DIGITAL_KEYWORD_DIM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List of 10+ high-confidence digital terms and key brand names (e.g., download, iTunes, software).</a:t>
                      </a: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Used as the foundational filter to create the </a:t>
                      </a: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DIGITAL_QUERY_IDS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 staging table, ensuring only relevant digital commerce searches are analysed.</a:t>
                      </a: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922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751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2DF00-D7EE-8B45-D599-D28427C8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2725271"/>
            <a:ext cx="10572000" cy="2189254"/>
          </a:xfrm>
          <a:effectLst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b="0">
                <a:solidFill>
                  <a:schemeClr val="tx1"/>
                </a:solidFill>
                <a:ea typeface="+mj-lt"/>
                <a:cs typeface="+mj-lt"/>
              </a:rPr>
              <a:t>https://gitlab.bht-berlin.de/jugaad/bi-aol-assignment</a:t>
            </a: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E98AA-CC58-FE52-E418-294FFA3122A4}"/>
              </a:ext>
            </a:extLst>
          </p:cNvPr>
          <p:cNvSpPr txBox="1"/>
          <p:nvPr/>
        </p:nvSpPr>
        <p:spPr>
          <a:xfrm>
            <a:off x="807877" y="6007200"/>
            <a:ext cx="54277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>
                <a:solidFill>
                  <a:schemeClr val="bg1"/>
                </a:solidFill>
              </a:rPr>
              <a:t>SOURCE CODE</a:t>
            </a: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FE73B8D-1CD3-AC30-916B-49393D5A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634" y="181340"/>
            <a:ext cx="1638300" cy="19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9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DBBF1-DF16-D113-57F5-31EB8273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EA91F-9244-21F0-5F06-2393C5E18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b="1">
                <a:ea typeface="+mn-lt"/>
                <a:cs typeface="+mn-lt"/>
              </a:rPr>
              <a:t>What was the overall volume and trend of digital content-related searches</a:t>
            </a:r>
            <a:r>
              <a:rPr lang="en-GB" sz="2000">
                <a:ea typeface="+mn-lt"/>
                <a:cs typeface="+mn-lt"/>
              </a:rPr>
              <a:t> across all weeks, and what was the </a:t>
            </a:r>
            <a:r>
              <a:rPr lang="en-GB" sz="2000" b="1">
                <a:ea typeface="+mn-lt"/>
                <a:cs typeface="+mn-lt"/>
              </a:rPr>
              <a:t>total contribution by month?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7360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rogramming data on computer monitor">
            <a:extLst>
              <a:ext uri="{FF2B5EF4-FFF2-40B4-BE49-F238E27FC236}">
                <a16:creationId xmlns:a16="http://schemas.microsoft.com/office/drawing/2014/main" id="{84709AF7-A334-6FA4-5CDD-E0A3C98D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-2" b="15603"/>
          <a:stretch>
            <a:fillRect/>
          </a:stretch>
        </p:blipFill>
        <p:spPr>
          <a:xfrm>
            <a:off x="20" y="-13845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DC3131-FC8F-C544-5024-3D71594BB78F}"/>
              </a:ext>
            </a:extLst>
          </p:cNvPr>
          <p:cNvSpPr txBox="1"/>
          <p:nvPr/>
        </p:nvSpPr>
        <p:spPr>
          <a:xfrm>
            <a:off x="588328" y="580929"/>
            <a:ext cx="9292764" cy="26795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EFEFE"/>
                </a:solidFill>
                <a:latin typeface="+mj-lt"/>
                <a:ea typeface="+mj-ea"/>
                <a:cs typeface="+mj-cs"/>
              </a:rPr>
              <a:t>E-Commerce: The trend of Digital Goods in the AOL Dataset 2006</a:t>
            </a:r>
          </a:p>
        </p:txBody>
      </p:sp>
      <p:pic>
        <p:nvPicPr>
          <p:cNvPr id="6" name="Graphic 5" descr="Customer review with solid fill">
            <a:extLst>
              <a:ext uri="{FF2B5EF4-FFF2-40B4-BE49-F238E27FC236}">
                <a16:creationId xmlns:a16="http://schemas.microsoft.com/office/drawing/2014/main" id="{1B18363B-80E5-04C6-CBBF-B858AA16B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9783" y="1918854"/>
            <a:ext cx="5015344" cy="505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FFD4B-600A-2FB4-AE6F-CB8DB7D9C62A}"/>
              </a:ext>
            </a:extLst>
          </p:cNvPr>
          <p:cNvSpPr txBox="1"/>
          <p:nvPr/>
        </p:nvSpPr>
        <p:spPr>
          <a:xfrm>
            <a:off x="588328" y="4130920"/>
            <a:ext cx="7893453" cy="4349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800" b="1"/>
              <a:t>Questions, Answers, Comments, Thoughts ...</a:t>
            </a:r>
          </a:p>
        </p:txBody>
      </p:sp>
    </p:spTree>
    <p:extLst>
      <p:ext uri="{BB962C8B-B14F-4D97-AF65-F5344CB8AC3E}">
        <p14:creationId xmlns:p14="http://schemas.microsoft.com/office/powerpoint/2010/main" val="218552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F6E9C-BF66-D07B-19F1-B75248FA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Initial Star Schema</a:t>
            </a:r>
          </a:p>
        </p:txBody>
      </p:sp>
      <p:pic>
        <p:nvPicPr>
          <p:cNvPr id="4" name="Content Placeholder 3" descr="A diagram of information&#10;&#10;AI-generated content may be incorrect.">
            <a:extLst>
              <a:ext uri="{FF2B5EF4-FFF2-40B4-BE49-F238E27FC236}">
                <a16:creationId xmlns:a16="http://schemas.microsoft.com/office/drawing/2014/main" id="{B307827C-0BC7-7BF0-6832-EAB7C0391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364" r="4239" b="3158"/>
          <a:stretch>
            <a:fillRect/>
          </a:stretch>
        </p:blipFill>
        <p:spPr>
          <a:xfrm>
            <a:off x="4962807" y="1296598"/>
            <a:ext cx="6917484" cy="390673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1929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7DBB2-E10E-23C0-5E38-49D45F0B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>
                <a:solidFill>
                  <a:schemeClr val="bg1"/>
                </a:solidFill>
              </a:rPr>
              <a:t>Q1: Volume analysis of digital content-related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DD051-8E09-0484-0194-BB0DEE90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Define the keywords used for querying the term </a:t>
            </a:r>
            <a:r>
              <a:rPr lang="en-GB" b="1"/>
              <a:t>"digital content" </a:t>
            </a:r>
            <a:r>
              <a:rPr lang="en-GB"/>
              <a:t>and their Category in a table </a:t>
            </a:r>
            <a:r>
              <a:rPr lang="en-GB" sz="1200">
                <a:solidFill>
                  <a:srgbClr val="B788D3"/>
                </a:solidFill>
                <a:latin typeface="Menlo"/>
              </a:rPr>
              <a:t>DIGITAL_KEYWORD_DIM</a:t>
            </a:r>
            <a:endParaRPr lang="en-US"/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ECBE3A5-3785-7823-703B-245F5B4C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04" y="3169805"/>
            <a:ext cx="5308698" cy="316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238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B8230-4EDD-589B-36EC-534BF0D6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D87C-2FB2-93D0-2A6A-F3B04119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>
                <a:solidFill>
                  <a:schemeClr val="bg1"/>
                </a:solidFill>
              </a:rPr>
              <a:t>Q1: Volume analysis of digital content-related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8E0C8-6F58-7830-C939-91A9A4E4E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827" y="2222287"/>
            <a:ext cx="2847488" cy="4507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GB"/>
              <a:t>Define the keywords used for querying the term </a:t>
            </a:r>
            <a:r>
              <a:rPr lang="en-GB" b="1"/>
              <a:t>"digital content" </a:t>
            </a:r>
            <a:r>
              <a:rPr lang="en-GB"/>
              <a:t>and their Category in a table </a:t>
            </a:r>
            <a:r>
              <a:rPr lang="en-GB" sz="1200">
                <a:solidFill>
                  <a:srgbClr val="B788D3"/>
                </a:solidFill>
                <a:latin typeface="Menlo"/>
              </a:rPr>
              <a:t>DIGITAL_KEYWORD_DIM</a:t>
            </a:r>
            <a:endParaRPr lang="en-US"/>
          </a:p>
          <a:p>
            <a:pPr marL="0" indent="0">
              <a:buNone/>
            </a:pPr>
            <a:endParaRPr lang="en-GB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2A17857-B3C7-CE94-9D59-5FCFEB8DA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207" y="2090056"/>
            <a:ext cx="7530785" cy="46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3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3FE69-556A-011C-C302-C72B76789A32}"/>
              </a:ext>
            </a:extLst>
          </p:cNvPr>
          <p:cNvSpPr/>
          <p:nvPr/>
        </p:nvSpPr>
        <p:spPr>
          <a:xfrm>
            <a:off x="150091" y="173181"/>
            <a:ext cx="11891817" cy="923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Extends Schema to create a Materialize view of the related query 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19004-7BAB-ADD2-42BE-1470C30347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6" t="23" r="4122"/>
          <a:stretch>
            <a:fillRect/>
          </a:stretch>
        </p:blipFill>
        <p:spPr>
          <a:xfrm>
            <a:off x="299316" y="1352003"/>
            <a:ext cx="6554147" cy="4298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D7238-322A-86EF-3BF7-070727F5086A}"/>
              </a:ext>
            </a:extLst>
          </p:cNvPr>
          <p:cNvSpPr txBox="1"/>
          <p:nvPr/>
        </p:nvSpPr>
        <p:spPr>
          <a:xfrm>
            <a:off x="7275318" y="1353189"/>
            <a:ext cx="423256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DIGITAL_QUERY_IDS</a:t>
            </a:r>
            <a:r>
              <a:rPr lang="en-GB"/>
              <a:t>: hold queries on digital content for faster query with FACTs, about </a:t>
            </a:r>
            <a:r>
              <a:rPr lang="en-GB">
                <a:ea typeface="+mn-lt"/>
                <a:cs typeface="+mn-lt"/>
              </a:rPr>
              <a:t>68,380 records, instead of 10 million total records from the </a:t>
            </a:r>
            <a:r>
              <a:rPr lang="en-GB" b="1">
                <a:ea typeface="+mn-lt"/>
                <a:cs typeface="+mn-lt"/>
              </a:rPr>
              <a:t>QUERYDIM </a:t>
            </a:r>
            <a:r>
              <a:rPr lang="en-GB">
                <a:ea typeface="+mn-lt"/>
                <a:cs typeface="+mn-lt"/>
              </a:rPr>
              <a:t>table.</a:t>
            </a:r>
            <a:endParaRPr lang="en-GB"/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B68ED11-3479-DDC3-1515-66412E9C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634" b="-335"/>
          <a:stretch>
            <a:fillRect/>
          </a:stretch>
        </p:blipFill>
        <p:spPr>
          <a:xfrm>
            <a:off x="7065161" y="3430643"/>
            <a:ext cx="4652598" cy="20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8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0F485-DE20-51E8-D398-51606FB89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92C5CF-C503-619D-253F-44FF9D2CF1F6}"/>
              </a:ext>
            </a:extLst>
          </p:cNvPr>
          <p:cNvSpPr/>
          <p:nvPr/>
        </p:nvSpPr>
        <p:spPr>
          <a:xfrm>
            <a:off x="150091" y="173181"/>
            <a:ext cx="11891817" cy="923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Extends Schema to create a Materialize view of the related query 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590BA-2BC7-AAD4-2C79-2A9B1007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6" t="23" r="4122"/>
          <a:stretch>
            <a:fillRect/>
          </a:stretch>
        </p:blipFill>
        <p:spPr>
          <a:xfrm>
            <a:off x="299316" y="1352003"/>
            <a:ext cx="6554147" cy="4298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147C7-AF76-5ED4-B1EB-FE3DAE5F8B83}"/>
              </a:ext>
            </a:extLst>
          </p:cNvPr>
          <p:cNvSpPr txBox="1"/>
          <p:nvPr/>
        </p:nvSpPr>
        <p:spPr>
          <a:xfrm>
            <a:off x="7275318" y="1353189"/>
            <a:ext cx="423256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DIGITAL_QUERY_IDS</a:t>
            </a:r>
            <a:r>
              <a:rPr lang="en-GB"/>
              <a:t>: hold queries on digital content for faster query with FACTs, about </a:t>
            </a:r>
            <a:r>
              <a:rPr lang="en-GB">
                <a:ea typeface="+mn-lt"/>
                <a:cs typeface="+mn-lt"/>
              </a:rPr>
              <a:t>68,380 records, instead of 10 million total records from the </a:t>
            </a:r>
            <a:r>
              <a:rPr lang="en-GB" b="1">
                <a:ea typeface="+mn-lt"/>
                <a:cs typeface="+mn-lt"/>
              </a:rPr>
              <a:t>QUERYDIM </a:t>
            </a:r>
            <a:r>
              <a:rPr lang="en-GB">
                <a:ea typeface="+mn-lt"/>
                <a:cs typeface="+mn-lt"/>
              </a:rPr>
              <a:t>table.</a:t>
            </a:r>
            <a:endParaRPr lang="en-GB"/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34CD5F3-1239-FBAD-BEFE-B1B11A12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3119437"/>
            <a:ext cx="4698208" cy="25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53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2143</Words>
  <Application>Microsoft Office PowerPoint</Application>
  <PresentationFormat>Widescreen</PresentationFormat>
  <Paragraphs>183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Century Gothic</vt:lpstr>
      <vt:lpstr>Google Sans Text</vt:lpstr>
      <vt:lpstr>Menlo</vt:lpstr>
      <vt:lpstr>Wingdings</vt:lpstr>
      <vt:lpstr>Wingdings 2</vt:lpstr>
      <vt:lpstr>Quotable</vt:lpstr>
      <vt:lpstr>E-Commerce: The trend of Digital Goods in the AOL Dataset 2006</vt:lpstr>
      <vt:lpstr>E-commerce on Digital goods</vt:lpstr>
      <vt:lpstr>Analysis Progression</vt:lpstr>
      <vt:lpstr>QUESTION 1</vt:lpstr>
      <vt:lpstr>Initial Star Schema</vt:lpstr>
      <vt:lpstr>Q1: Volume analysis of digital content-related searches</vt:lpstr>
      <vt:lpstr>Q1: Volume analysis of digital content-related searches</vt:lpstr>
      <vt:lpstr>PowerPoint Presentation</vt:lpstr>
      <vt:lpstr>PowerPoint Presentation</vt:lpstr>
      <vt:lpstr>Q1: Volume analysis of digital content-related searches</vt:lpstr>
      <vt:lpstr>Q1: Volume analysis of digital content-related searches</vt:lpstr>
      <vt:lpstr>Q1: Visualization of the search volumes</vt:lpstr>
      <vt:lpstr>QUESTION 2</vt:lpstr>
      <vt:lpstr>Q2: Rank the digital commerce categories by user intent (CTR) </vt:lpstr>
      <vt:lpstr>Q2: Rank the digital commerce categories by user intent (CTR) </vt:lpstr>
      <vt:lpstr>Q2: Overall Category Intent (Grouping Set: Category only)</vt:lpstr>
      <vt:lpstr>Q2: Peak Behavioral by Hour Shows when users search for and click on digital goods, revealing early morning like for music</vt:lpstr>
      <vt:lpstr>Q2: Peak Behavioral by Day Compares digital commerce activity across the days of the week, more searches happened on the weekends.</vt:lpstr>
      <vt:lpstr>QUESTION 3</vt:lpstr>
      <vt:lpstr>Q3: Top 5 Domains Clicked by Category</vt:lpstr>
      <vt:lpstr>PowerPoint Presentation</vt:lpstr>
      <vt:lpstr>QUESTION 4</vt:lpstr>
      <vt:lpstr>Q4: Real-World Event Correlation </vt:lpstr>
      <vt:lpstr>Q4: Real-World Event Correlation </vt:lpstr>
      <vt:lpstr>PowerPoint Presentation</vt:lpstr>
      <vt:lpstr>PowerPoint Presentation</vt:lpstr>
      <vt:lpstr>PowerPoint Presentation</vt:lpstr>
      <vt:lpstr>QUESTION 5</vt:lpstr>
      <vt:lpstr>Q5: Market Confidence Validation</vt:lpstr>
      <vt:lpstr>PowerPoint Presentation</vt:lpstr>
      <vt:lpstr>Q5: Market Confidence Validation</vt:lpstr>
      <vt:lpstr>PowerPoint Presentation</vt:lpstr>
      <vt:lpstr>PowerPoint Presentation</vt:lpstr>
      <vt:lpstr>The Cumulative Daily Digital Search Average is a validated leading indicator for investor confidence in digital commerce platforms (AAPL, EBAY). The sustained, downward trend in user interest in late March/early April served as an early warning signal, consistently preceding the subsequent drop in both companies' stock prices. This confirms that user search behaviour was mirroring future market sentiment.</vt:lpstr>
      <vt:lpstr>PowerPoint Presentation</vt:lpstr>
      <vt:lpstr>Gemini AI Model</vt:lpstr>
      <vt:lpstr>Appendix: Questions and OLAP Operators</vt:lpstr>
      <vt:lpstr>Appendix: External Data Sources</vt:lpstr>
      <vt:lpstr>https://gitlab.bht-berlin.de/jugaad/bi-aol-assignment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sunbla khan</cp:lastModifiedBy>
  <cp:revision>3</cp:revision>
  <dcterms:created xsi:type="dcterms:W3CDTF">2025-11-09T11:45:55Z</dcterms:created>
  <dcterms:modified xsi:type="dcterms:W3CDTF">2026-02-12T18:30:10Z</dcterms:modified>
</cp:coreProperties>
</file>